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bin" ContentType="application/vnd.openxmlformats-officedocument.oleObject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24"/>
  </p:notesMasterIdLst>
  <p:handoutMasterIdLst>
    <p:handoutMasterId r:id="rId25"/>
  </p:handoutMasterIdLst>
  <p:sldIdLst>
    <p:sldId id="258" r:id="rId2"/>
    <p:sldId id="268" r:id="rId3"/>
    <p:sldId id="269" r:id="rId4"/>
    <p:sldId id="290" r:id="rId5"/>
    <p:sldId id="270" r:id="rId6"/>
    <p:sldId id="291" r:id="rId7"/>
    <p:sldId id="294" r:id="rId8"/>
    <p:sldId id="296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 Black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 Black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 Black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 Black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00"/>
    <a:srgbClr val="006699"/>
    <a:srgbClr val="0000FF"/>
    <a:srgbClr val="336699"/>
    <a:srgbClr val="33CC33"/>
    <a:srgbClr val="663300"/>
    <a:srgbClr val="FF9900"/>
    <a:srgbClr val="FF33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3" autoAdjust="0"/>
    <p:restoredTop sz="92989" autoAdjust="0"/>
  </p:normalViewPr>
  <p:slideViewPr>
    <p:cSldViewPr>
      <p:cViewPr>
        <p:scale>
          <a:sx n="160" d="100"/>
          <a:sy n="160" d="100"/>
        </p:scale>
        <p:origin x="-120" y="117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1770" y="-78"/>
      </p:cViewPr>
      <p:guideLst>
        <p:guide orient="horz" pos="3024"/>
        <p:guide pos="2304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image" Target="../media/image6.wmf"/><Relationship Id="rId7" Type="http://schemas.openxmlformats.org/officeDocument/2006/relationships/image" Target="../media/image10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6" Type="http://schemas.openxmlformats.org/officeDocument/2006/relationships/image" Target="../media/image9.wmf"/><Relationship Id="rId5" Type="http://schemas.openxmlformats.org/officeDocument/2006/relationships/image" Target="../media/image8.wmf"/><Relationship Id="rId4" Type="http://schemas.openxmlformats.org/officeDocument/2006/relationships/image" Target="../media/image7.wmf"/><Relationship Id="rId9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13" Type="http://schemas.openxmlformats.org/officeDocument/2006/relationships/image" Target="../media/image25.wmf"/><Relationship Id="rId3" Type="http://schemas.openxmlformats.org/officeDocument/2006/relationships/image" Target="../media/image15.wmf"/><Relationship Id="rId7" Type="http://schemas.openxmlformats.org/officeDocument/2006/relationships/image" Target="../media/image19.wmf"/><Relationship Id="rId12" Type="http://schemas.openxmlformats.org/officeDocument/2006/relationships/image" Target="../media/image24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6" Type="http://schemas.openxmlformats.org/officeDocument/2006/relationships/image" Target="../media/image18.wmf"/><Relationship Id="rId11" Type="http://schemas.openxmlformats.org/officeDocument/2006/relationships/image" Target="../media/image23.wmf"/><Relationship Id="rId5" Type="http://schemas.openxmlformats.org/officeDocument/2006/relationships/image" Target="../media/image17.wmf"/><Relationship Id="rId15" Type="http://schemas.openxmlformats.org/officeDocument/2006/relationships/image" Target="../media/image27.wmf"/><Relationship Id="rId10" Type="http://schemas.openxmlformats.org/officeDocument/2006/relationships/image" Target="../media/image22.wmf"/><Relationship Id="rId4" Type="http://schemas.openxmlformats.org/officeDocument/2006/relationships/image" Target="../media/image16.wmf"/><Relationship Id="rId9" Type="http://schemas.openxmlformats.org/officeDocument/2006/relationships/image" Target="../media/image21.wmf"/><Relationship Id="rId14" Type="http://schemas.openxmlformats.org/officeDocument/2006/relationships/image" Target="../media/image26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image" Target="../media/image30.wmf"/><Relationship Id="rId7" Type="http://schemas.openxmlformats.org/officeDocument/2006/relationships/image" Target="../media/image7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6" Type="http://schemas.openxmlformats.org/officeDocument/2006/relationships/image" Target="../media/image6.wmf"/><Relationship Id="rId11" Type="http://schemas.openxmlformats.org/officeDocument/2006/relationships/image" Target="../media/image32.wmf"/><Relationship Id="rId5" Type="http://schemas.openxmlformats.org/officeDocument/2006/relationships/image" Target="../media/image5.wmf"/><Relationship Id="rId10" Type="http://schemas.openxmlformats.org/officeDocument/2006/relationships/image" Target="../media/image31.wmf"/><Relationship Id="rId4" Type="http://schemas.openxmlformats.org/officeDocument/2006/relationships/image" Target="../media/image4.wmf"/><Relationship Id="rId9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image" Target="../media/image6.wmf"/><Relationship Id="rId7" Type="http://schemas.openxmlformats.org/officeDocument/2006/relationships/image" Target="../media/image30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6" Type="http://schemas.openxmlformats.org/officeDocument/2006/relationships/image" Target="../media/image9.wmf"/><Relationship Id="rId5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image" Target="../media/image4.wmf"/><Relationship Id="rId7" Type="http://schemas.openxmlformats.org/officeDocument/2006/relationships/image" Target="../media/image8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10" Type="http://schemas.openxmlformats.org/officeDocument/2006/relationships/image" Target="../media/image33.wmf"/><Relationship Id="rId4" Type="http://schemas.openxmlformats.org/officeDocument/2006/relationships/image" Target="../media/image5.wmf"/><Relationship Id="rId9" Type="http://schemas.openxmlformats.org/officeDocument/2006/relationships/image" Target="../media/image32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image" Target="../media/image4.wmf"/><Relationship Id="rId7" Type="http://schemas.openxmlformats.org/officeDocument/2006/relationships/image" Target="../media/image8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10" Type="http://schemas.openxmlformats.org/officeDocument/2006/relationships/image" Target="../media/image34.wmf"/><Relationship Id="rId4" Type="http://schemas.openxmlformats.org/officeDocument/2006/relationships/image" Target="../media/image5.wmf"/><Relationship Id="rId9" Type="http://schemas.openxmlformats.org/officeDocument/2006/relationships/image" Target="../media/image32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3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3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EE17DC2A-05D0-4E57-B152-79573E769F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1877D045-F89D-424E-B016-0E5B4A5B69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D15EB4-1A61-445C-ACC1-962A110D22AD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95400" y="714375"/>
            <a:ext cx="4757738" cy="3568700"/>
          </a:xfrm>
          <a:ln w="12700" cap="flat"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8375" y="4522788"/>
            <a:ext cx="5410200" cy="4365625"/>
          </a:xfrm>
          <a:noFill/>
          <a:ln/>
        </p:spPr>
        <p:txBody>
          <a:bodyPr lIns="96593" tIns="48297" rIns="96593" bIns="48297"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21C2DB-405B-4404-9B64-92E40E9A648F}" type="slidenum">
              <a:rPr lang="en-US" smtClean="0"/>
              <a:pPr/>
              <a:t>14</a:t>
            </a:fld>
            <a:endParaRPr lang="en-US" smtClean="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EAE7FC-536B-4AB6-A92D-5938AF3586DF}" type="slidenum">
              <a:rPr lang="en-US" smtClean="0"/>
              <a:pPr/>
              <a:t>15</a:t>
            </a:fld>
            <a:endParaRPr lang="en-US" smtClean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FD9E77-ABF8-4537-B676-1CBCB39186EA}" type="slidenum">
              <a:rPr lang="en-US" smtClean="0"/>
              <a:pPr/>
              <a:t>16</a:t>
            </a:fld>
            <a:endParaRPr lang="en-US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A571CB-5508-47EE-9027-768E39471243}" type="slidenum">
              <a:rPr lang="en-US" smtClean="0"/>
              <a:pPr/>
              <a:t>17</a:t>
            </a:fld>
            <a:endParaRPr lang="en-US" smtClean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3BCFFF-E19A-4280-8E88-B8C369DD8482}" type="slidenum">
              <a:rPr lang="en-US" smtClean="0"/>
              <a:pPr/>
              <a:t>18</a:t>
            </a:fld>
            <a:endParaRPr lang="en-US" smtClean="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AE18C8-FDD4-4DBE-ADE3-9705F2CFBFD8}" type="slidenum">
              <a:rPr lang="en-US" smtClean="0"/>
              <a:pPr/>
              <a:t>19</a:t>
            </a:fld>
            <a:endParaRPr lang="en-US" smtClean="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A0738C-AD71-4BDA-ADF4-DEC6F47E0495}" type="slidenum">
              <a:rPr lang="en-US" smtClean="0"/>
              <a:pPr/>
              <a:t>20</a:t>
            </a:fld>
            <a:endParaRPr lang="en-US" smtClean="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229ED7-45F3-473A-955D-E0F3D7F767D5}" type="slidenum">
              <a:rPr lang="en-US" smtClean="0"/>
              <a:pPr/>
              <a:t>21</a:t>
            </a:fld>
            <a:endParaRPr lang="en-US" smtClean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C03A35-1B66-4815-9107-5D0046DCB542}" type="slidenum">
              <a:rPr lang="en-US" smtClean="0"/>
              <a:pPr/>
              <a:t>22</a:t>
            </a:fld>
            <a:endParaRPr lang="en-US" smtClean="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9FE0C3-19E5-4588-B24D-CA6328997CB4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C2321B-D0CC-488D-A140-5FBD50186BF7}" type="slidenum">
              <a:rPr lang="en-US" smtClean="0"/>
              <a:pPr/>
              <a:t>3</a:t>
            </a:fld>
            <a:endParaRPr lang="en-US" smtClean="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8BA1F7-70BC-4EC2-823D-823642EE58B5}" type="slidenum">
              <a:rPr lang="en-US" smtClean="0"/>
              <a:pPr/>
              <a:t>5</a:t>
            </a:fld>
            <a:endParaRPr lang="en-US" smtClean="0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5E2F3A-6C82-4E4C-9EAA-59440A25D183}" type="slidenum">
              <a:rPr lang="en-US" smtClean="0"/>
              <a:pPr/>
              <a:t>9</a:t>
            </a:fld>
            <a:endParaRPr lang="en-US" smtClean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73382C-0600-4336-9536-70EE239D79C9}" type="slidenum">
              <a:rPr lang="en-US" smtClean="0"/>
              <a:pPr/>
              <a:t>10</a:t>
            </a:fld>
            <a:endParaRPr lang="en-US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DA0DF0E-A952-4803-917D-F6FFE8E17ED8}" type="slidenum">
              <a:rPr lang="en-US" smtClean="0"/>
              <a:pPr/>
              <a:t>11</a:t>
            </a:fld>
            <a:endParaRPr lang="en-US" smtClean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9DD67F-80BB-464B-B942-440098ACCD5A}" type="slidenum">
              <a:rPr lang="en-US" smtClean="0"/>
              <a:pPr/>
              <a:t>12</a:t>
            </a:fld>
            <a:endParaRPr lang="en-US" smtClean="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C35725-92CB-4486-9CC6-E600A21C59F2}" type="slidenum">
              <a:rPr lang="en-US" smtClean="0"/>
              <a:pPr/>
              <a:t>13</a:t>
            </a:fld>
            <a:endParaRPr lang="en-US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508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08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800"/>
            </a:lvl1pPr>
          </a:lstStyle>
          <a:p>
            <a:pPr>
              <a:defRPr/>
            </a:pPr>
            <a:r>
              <a:rPr lang="en-US"/>
              <a:t>Union College</a:t>
            </a:r>
          </a:p>
          <a:p>
            <a:pPr>
              <a:defRPr/>
            </a:pPr>
            <a:r>
              <a:rPr lang="en-US"/>
              <a:t>Mechanical Engineering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ESC023: Mechanics of Materials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6CD5C8-47C2-41F5-82B5-739E656554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ESC023: Mechanics of Materials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681303-6D91-433D-87C1-780F430A72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5715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5715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ESC023: Mechanics of Materials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89FAA6-2026-4D74-B2EB-2437BE3818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ESC023: Mechanics of Materials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D46663-C247-436E-A512-966DFB9B0E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ESC023: Mechanics of Materials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96FDD1-3D17-470E-95F1-D6D7E87809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ESC023: Mechanics of Materials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895330-D2A2-4CEB-BEB3-A957F097E0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ESC023: Mechanics of Materials</a:t>
            </a: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657A7F-2FD0-4EF5-AC71-DD643F2DA6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ESC023: Mechanics of Materials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310127-E816-4F31-AE44-30522B801B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ESC023: Mechanics of Materials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F26139-0A31-4DF6-B2CD-5B3861E285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ESC023: Mechanics of Materials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0A8D0F-9CAC-452C-B579-4ECC29ADBD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ESC023: Mechanics of Materials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BC9EC9-EF55-4940-9836-4473406049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1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752600"/>
            <a:ext cx="8001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49860" name="AutoShape 4"/>
          <p:cNvSpPr>
            <a:spLocks noChangeArrowheads="1"/>
          </p:cNvSpPr>
          <p:nvPr/>
        </p:nvSpPr>
        <p:spPr bwMode="auto">
          <a:xfrm>
            <a:off x="609600" y="1566863"/>
            <a:ext cx="7958138" cy="109537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49861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49865" name="Rectangle 9"/>
          <p:cNvSpPr>
            <a:spLocks noChangeArrowheads="1"/>
          </p:cNvSpPr>
          <p:nvPr/>
        </p:nvSpPr>
        <p:spPr bwMode="auto">
          <a:xfrm>
            <a:off x="6096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defRPr/>
            </a:pPr>
            <a:r>
              <a:rPr lang="en-US" sz="800"/>
              <a:t>Union College</a:t>
            </a:r>
          </a:p>
          <a:p>
            <a:pPr eaLnBrk="1" hangingPunct="1">
              <a:defRPr/>
            </a:pPr>
            <a:r>
              <a:rPr lang="en-US" sz="800"/>
              <a:t>Mechanical Engineering</a:t>
            </a:r>
          </a:p>
        </p:txBody>
      </p:sp>
      <p:sp>
        <p:nvSpPr>
          <p:cNvPr id="249866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800"/>
            </a:lvl1pPr>
          </a:lstStyle>
          <a:p>
            <a:pPr>
              <a:defRPr/>
            </a:pPr>
            <a:r>
              <a:rPr lang="en-US"/>
              <a:t>ESC023: Mechanics of Materials</a:t>
            </a:r>
          </a:p>
        </p:txBody>
      </p:sp>
      <p:sp>
        <p:nvSpPr>
          <p:cNvPr id="249867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800"/>
            </a:lvl1pPr>
          </a:lstStyle>
          <a:p>
            <a:pPr>
              <a:defRPr/>
            </a:pPr>
            <a:fld id="{D49C45CA-47AB-4D82-A7BF-2E57DDE840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600">
          <a:solidFill>
            <a:schemeClr val="tx1"/>
          </a:solidFill>
          <a:latin typeface="+mn-lt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300">
          <a:solidFill>
            <a:schemeClr val="tx1"/>
          </a:solidFill>
          <a:latin typeface="+mn-lt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5" Type="http://schemas.openxmlformats.org/officeDocument/2006/relationships/oleObject" Target="../embeddings/oleObject2.bin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oleObject" Target="../embeddings/oleObject13.bin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7.bin"/><Relationship Id="rId12" Type="http://schemas.openxmlformats.org/officeDocument/2006/relationships/oleObject" Target="../embeddings/oleObject12.bin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16.bin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5.bin"/><Relationship Id="rId15" Type="http://schemas.openxmlformats.org/officeDocument/2006/relationships/oleObject" Target="../embeddings/oleObject15.bin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4.bin"/><Relationship Id="rId9" Type="http://schemas.openxmlformats.org/officeDocument/2006/relationships/oleObject" Target="../embeddings/oleObject9.bin"/><Relationship Id="rId14" Type="http://schemas.openxmlformats.org/officeDocument/2006/relationships/oleObject" Target="../embeddings/oleObject14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13" Type="http://schemas.openxmlformats.org/officeDocument/2006/relationships/oleObject" Target="../embeddings/oleObject27.bin"/><Relationship Id="rId18" Type="http://schemas.openxmlformats.org/officeDocument/2006/relationships/oleObject" Target="../embeddings/oleObject32.bin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21.bin"/><Relationship Id="rId12" Type="http://schemas.openxmlformats.org/officeDocument/2006/relationships/oleObject" Target="../embeddings/oleObject26.bin"/><Relationship Id="rId17" Type="http://schemas.openxmlformats.org/officeDocument/2006/relationships/oleObject" Target="../embeddings/oleObject31.bin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30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20.bin"/><Relationship Id="rId11" Type="http://schemas.openxmlformats.org/officeDocument/2006/relationships/oleObject" Target="../embeddings/oleObject25.bin"/><Relationship Id="rId5" Type="http://schemas.openxmlformats.org/officeDocument/2006/relationships/oleObject" Target="../embeddings/oleObject19.bin"/><Relationship Id="rId15" Type="http://schemas.openxmlformats.org/officeDocument/2006/relationships/oleObject" Target="../embeddings/oleObject29.bin"/><Relationship Id="rId10" Type="http://schemas.openxmlformats.org/officeDocument/2006/relationships/oleObject" Target="../embeddings/oleObject24.bin"/><Relationship Id="rId19" Type="http://schemas.openxmlformats.org/officeDocument/2006/relationships/oleObject" Target="../embeddings/oleObject33.bin"/><Relationship Id="rId4" Type="http://schemas.openxmlformats.org/officeDocument/2006/relationships/oleObject" Target="../embeddings/oleObject18.bin"/><Relationship Id="rId9" Type="http://schemas.openxmlformats.org/officeDocument/2006/relationships/oleObject" Target="../embeddings/oleObject23.bin"/><Relationship Id="rId14" Type="http://schemas.openxmlformats.org/officeDocument/2006/relationships/oleObject" Target="../embeddings/oleObject28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13" Type="http://schemas.openxmlformats.org/officeDocument/2006/relationships/oleObject" Target="../embeddings/oleObject43.bin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37.bin"/><Relationship Id="rId12" Type="http://schemas.openxmlformats.org/officeDocument/2006/relationships/oleObject" Target="../embeddings/oleObject4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36.bin"/><Relationship Id="rId11" Type="http://schemas.openxmlformats.org/officeDocument/2006/relationships/oleObject" Target="../embeddings/oleObject41.bin"/><Relationship Id="rId5" Type="http://schemas.openxmlformats.org/officeDocument/2006/relationships/oleObject" Target="../embeddings/oleObject35.bin"/><Relationship Id="rId10" Type="http://schemas.openxmlformats.org/officeDocument/2006/relationships/oleObject" Target="../embeddings/oleObject40.bin"/><Relationship Id="rId4" Type="http://schemas.openxmlformats.org/officeDocument/2006/relationships/oleObject" Target="../embeddings/oleObject34.bin"/><Relationship Id="rId9" Type="http://schemas.openxmlformats.org/officeDocument/2006/relationships/oleObject" Target="../embeddings/oleObject39.bin"/><Relationship Id="rId14" Type="http://schemas.openxmlformats.org/officeDocument/2006/relationships/oleObject" Target="../embeddings/oleObject44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3" Type="http://schemas.openxmlformats.org/officeDocument/2006/relationships/oleObject" Target="../embeddings/oleObject45.bin"/><Relationship Id="rId7" Type="http://schemas.openxmlformats.org/officeDocument/2006/relationships/oleObject" Target="../embeddings/oleObject4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48.bin"/><Relationship Id="rId5" Type="http://schemas.openxmlformats.org/officeDocument/2006/relationships/oleObject" Target="../embeddings/oleObject47.bin"/><Relationship Id="rId10" Type="http://schemas.openxmlformats.org/officeDocument/2006/relationships/oleObject" Target="../embeddings/oleObject52.bin"/><Relationship Id="rId4" Type="http://schemas.openxmlformats.org/officeDocument/2006/relationships/oleObject" Target="../embeddings/oleObject46.bin"/><Relationship Id="rId9" Type="http://schemas.openxmlformats.org/officeDocument/2006/relationships/oleObject" Target="../embeddings/oleObject51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.bin"/><Relationship Id="rId13" Type="http://schemas.openxmlformats.org/officeDocument/2006/relationships/oleObject" Target="../embeddings/oleObject63.bin"/><Relationship Id="rId3" Type="http://schemas.openxmlformats.org/officeDocument/2006/relationships/oleObject" Target="../embeddings/oleObject53.bin"/><Relationship Id="rId7" Type="http://schemas.openxmlformats.org/officeDocument/2006/relationships/oleObject" Target="../embeddings/oleObject57.bin"/><Relationship Id="rId12" Type="http://schemas.openxmlformats.org/officeDocument/2006/relationships/oleObject" Target="../embeddings/oleObject6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56.bin"/><Relationship Id="rId11" Type="http://schemas.openxmlformats.org/officeDocument/2006/relationships/oleObject" Target="../embeddings/oleObject61.bin"/><Relationship Id="rId5" Type="http://schemas.openxmlformats.org/officeDocument/2006/relationships/oleObject" Target="../embeddings/oleObject55.bin"/><Relationship Id="rId15" Type="http://schemas.openxmlformats.org/officeDocument/2006/relationships/oleObject" Target="../embeddings/oleObject65.bin"/><Relationship Id="rId10" Type="http://schemas.openxmlformats.org/officeDocument/2006/relationships/oleObject" Target="../embeddings/oleObject60.bin"/><Relationship Id="rId4" Type="http://schemas.openxmlformats.org/officeDocument/2006/relationships/oleObject" Target="../embeddings/oleObject54.bin"/><Relationship Id="rId9" Type="http://schemas.openxmlformats.org/officeDocument/2006/relationships/oleObject" Target="../embeddings/oleObject59.bin"/><Relationship Id="rId14" Type="http://schemas.openxmlformats.org/officeDocument/2006/relationships/oleObject" Target="../embeddings/oleObject64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1.bin"/><Relationship Id="rId13" Type="http://schemas.openxmlformats.org/officeDocument/2006/relationships/oleObject" Target="../embeddings/oleObject76.bin"/><Relationship Id="rId3" Type="http://schemas.openxmlformats.org/officeDocument/2006/relationships/oleObject" Target="../embeddings/oleObject66.bin"/><Relationship Id="rId7" Type="http://schemas.openxmlformats.org/officeDocument/2006/relationships/oleObject" Target="../embeddings/oleObject70.bin"/><Relationship Id="rId12" Type="http://schemas.openxmlformats.org/officeDocument/2006/relationships/oleObject" Target="../embeddings/oleObject7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69.bin"/><Relationship Id="rId11" Type="http://schemas.openxmlformats.org/officeDocument/2006/relationships/oleObject" Target="../embeddings/oleObject74.bin"/><Relationship Id="rId5" Type="http://schemas.openxmlformats.org/officeDocument/2006/relationships/oleObject" Target="../embeddings/oleObject68.bin"/><Relationship Id="rId15" Type="http://schemas.openxmlformats.org/officeDocument/2006/relationships/oleObject" Target="../embeddings/oleObject78.bin"/><Relationship Id="rId10" Type="http://schemas.openxmlformats.org/officeDocument/2006/relationships/oleObject" Target="../embeddings/oleObject73.bin"/><Relationship Id="rId4" Type="http://schemas.openxmlformats.org/officeDocument/2006/relationships/oleObject" Target="../embeddings/oleObject67.bin"/><Relationship Id="rId9" Type="http://schemas.openxmlformats.org/officeDocument/2006/relationships/oleObject" Target="../embeddings/oleObject72.bin"/><Relationship Id="rId14" Type="http://schemas.openxmlformats.org/officeDocument/2006/relationships/oleObject" Target="../embeddings/oleObject77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8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81.bin"/><Relationship Id="rId5" Type="http://schemas.openxmlformats.org/officeDocument/2006/relationships/oleObject" Target="../embeddings/oleObject80.bin"/><Relationship Id="rId4" Type="http://schemas.openxmlformats.org/officeDocument/2006/relationships/oleObject" Target="../embeddings/oleObject7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MER311: Advanced Strength of Materials</a:t>
            </a:r>
          </a:p>
        </p:txBody>
      </p:sp>
      <p:sp>
        <p:nvSpPr>
          <p:cNvPr id="40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5746822-8DCD-4BB0-BF31-F3A32303A6B3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Transverse Loading </a:t>
            </a:r>
          </a:p>
        </p:txBody>
      </p:sp>
      <p:sp>
        <p:nvSpPr>
          <p:cNvPr id="4101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Shear Stress Calculation Error</a:t>
            </a:r>
          </a:p>
          <a:p>
            <a:pPr eaLnBrk="1" hangingPunct="1"/>
            <a:r>
              <a:rPr lang="en-US" smtClean="0"/>
              <a:t>Shear Stress in Thin Walled Sections</a:t>
            </a:r>
          </a:p>
          <a:p>
            <a:pPr eaLnBrk="1" hangingPunct="1"/>
            <a:r>
              <a:rPr lang="en-US" smtClean="0"/>
              <a:t>Shear Flow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MER311: Advanced Strength of Materials</a:t>
            </a:r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0D30644-9C39-4679-A8BF-9310C66B7D30}" type="slidenum">
              <a:rPr lang="en-US" smtClean="0"/>
              <a:pPr/>
              <a:t>10</a:t>
            </a:fld>
            <a:endParaRPr lang="en-US" smtClean="0"/>
          </a:p>
        </p:txBody>
      </p:sp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</a:t>
            </a:r>
          </a:p>
        </p:txBody>
      </p:sp>
      <p:pic>
        <p:nvPicPr>
          <p:cNvPr id="13317" name="Picture 4" descr="L19F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79650" y="1752600"/>
            <a:ext cx="335915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MER311: Advanced Strength of Materials</a:t>
            </a:r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2136449-D561-4933-80FC-A59FCDB4154C}" type="slidenum">
              <a:rPr lang="en-US" smtClean="0"/>
              <a:pPr/>
              <a:t>11</a:t>
            </a:fld>
            <a:endParaRPr lang="en-US" smtClean="0"/>
          </a:p>
        </p:txBody>
      </p:sp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Shear Stress Distribution</a:t>
            </a:r>
          </a:p>
        </p:txBody>
      </p:sp>
      <p:pic>
        <p:nvPicPr>
          <p:cNvPr id="14341" name="Picture 5" descr="L20F0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2133600"/>
            <a:ext cx="3581400" cy="300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2" name="Picture 6" descr="L20F0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2133600"/>
            <a:ext cx="2443163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MER311: Advanced Strength of Materials</a:t>
            </a:r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0613DFB-BD22-4359-8D4A-C7FCAAF21A02}" type="slidenum">
              <a:rPr lang="en-US" smtClean="0"/>
              <a:pPr/>
              <a:t>12</a:t>
            </a:fld>
            <a:endParaRPr lang="en-US" smtClean="0"/>
          </a:p>
        </p:txBody>
      </p:sp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Shear Stress Distributions</a:t>
            </a:r>
          </a:p>
        </p:txBody>
      </p:sp>
      <p:pic>
        <p:nvPicPr>
          <p:cNvPr id="15365" name="Picture 4" descr="L20F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1828800"/>
            <a:ext cx="4648200" cy="420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MER311: Advanced Strength of Materials</a:t>
            </a: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8691365-1D07-4747-A6FF-6C4370891691}" type="slidenum">
              <a:rPr lang="en-US" smtClean="0"/>
              <a:pPr/>
              <a:t>13</a:t>
            </a:fld>
            <a:endParaRPr lang="en-US" smtClean="0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</a:t>
            </a:r>
          </a:p>
        </p:txBody>
      </p:sp>
      <p:pic>
        <p:nvPicPr>
          <p:cNvPr id="16389" name="Picture 5" descr="L20F0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1752600"/>
            <a:ext cx="5410200" cy="422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MER311: Advanced Strength of Materials</a:t>
            </a:r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8845672-AEFE-4CE9-8887-752C219BC72F}" type="slidenum">
              <a:rPr lang="en-US" smtClean="0"/>
              <a:pPr/>
              <a:t>14</a:t>
            </a:fld>
            <a:endParaRPr lang="en-US" smtClean="0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Cross-Sectional Geometry</a:t>
            </a:r>
          </a:p>
        </p:txBody>
      </p:sp>
      <p:pic>
        <p:nvPicPr>
          <p:cNvPr id="17413" name="Picture 5" descr="L20F0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1752600"/>
            <a:ext cx="4343400" cy="429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MER311: Advanced Strength of Materials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BC04FFB-DEB4-4F29-9804-EB7A0766CE33}" type="slidenum">
              <a:rPr lang="en-US" smtClean="0"/>
              <a:pPr/>
              <a:t>15</a:t>
            </a:fld>
            <a:endParaRPr lang="en-US" smtClean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Distribution in Top Section</a:t>
            </a:r>
          </a:p>
        </p:txBody>
      </p:sp>
      <p:pic>
        <p:nvPicPr>
          <p:cNvPr id="18437" name="Picture 5" descr="L20F0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1828800"/>
            <a:ext cx="4648200" cy="411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MER311: Advanced Strength of Materials</a:t>
            </a:r>
          </a:p>
          <a:p>
            <a:endParaRPr lang="en-US" smtClean="0"/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777DEA2-B73B-441C-92C6-46EEA55B894A}" type="slidenum">
              <a:rPr lang="en-US" smtClean="0"/>
              <a:pPr/>
              <a:t>16</a:t>
            </a:fld>
            <a:endParaRPr lang="en-US" smtClean="0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Distribution in Side Sections</a:t>
            </a:r>
          </a:p>
        </p:txBody>
      </p:sp>
      <p:pic>
        <p:nvPicPr>
          <p:cNvPr id="19461" name="Picture 5" descr="L20F0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1752600"/>
            <a:ext cx="4953000" cy="444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MER311: Advanced Strength of Materials</a:t>
            </a: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57D7E51-D356-4531-A16E-D6C803F6D988}" type="slidenum">
              <a:rPr lang="en-US" smtClean="0"/>
              <a:pPr/>
              <a:t>17</a:t>
            </a:fld>
            <a:endParaRPr lang="en-US" smtClean="0"/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Shear Flow</a:t>
            </a:r>
          </a:p>
        </p:txBody>
      </p:sp>
      <p:pic>
        <p:nvPicPr>
          <p:cNvPr id="20485" name="Picture 5" descr="L20F0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1752600"/>
            <a:ext cx="5251450" cy="444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MER311: Advanced Strength of Materials</a:t>
            </a: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68FE276-8B2F-4FF2-B464-687F8FC7466A}" type="slidenum">
              <a:rPr lang="en-US" smtClean="0"/>
              <a:pPr/>
              <a:t>18</a:t>
            </a:fld>
            <a:endParaRPr lang="en-US" smtClean="0"/>
          </a:p>
        </p:txBody>
      </p:sp>
      <p:sp>
        <p:nvSpPr>
          <p:cNvPr id="2150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Shear Stress</a:t>
            </a:r>
          </a:p>
        </p:txBody>
      </p:sp>
      <p:pic>
        <p:nvPicPr>
          <p:cNvPr id="21509" name="Picture 5" descr="L20F0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1752600"/>
            <a:ext cx="5638800" cy="447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MER311: Advanced Strength of Materials</a:t>
            </a:r>
          </a:p>
        </p:txBody>
      </p:sp>
      <p:sp>
        <p:nvSpPr>
          <p:cNvPr id="2253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0979A8F-DE53-4409-BC7A-E2097CD4E036}" type="slidenum">
              <a:rPr lang="en-US" smtClean="0"/>
              <a:pPr/>
              <a:t>19</a:t>
            </a:fld>
            <a:endParaRPr lang="en-US" smtClean="0"/>
          </a:p>
        </p:txBody>
      </p:sp>
      <p:sp>
        <p:nvSpPr>
          <p:cNvPr id="2253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Built Up Beams</a:t>
            </a:r>
          </a:p>
        </p:txBody>
      </p:sp>
      <p:pic>
        <p:nvPicPr>
          <p:cNvPr id="22533" name="Picture 6" descr="L20F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286000"/>
            <a:ext cx="9144000" cy="270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52"/>
          <p:cNvSpPr>
            <a:spLocks noChangeArrowheads="1"/>
          </p:cNvSpPr>
          <p:nvPr/>
        </p:nvSpPr>
        <p:spPr bwMode="auto">
          <a:xfrm>
            <a:off x="1333500" y="4524375"/>
            <a:ext cx="2514600" cy="457200"/>
          </a:xfrm>
          <a:prstGeom prst="rect">
            <a:avLst/>
          </a:prstGeom>
          <a:solidFill>
            <a:schemeClr val="accent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" name="Rectangle 59"/>
          <p:cNvSpPr/>
          <p:nvPr/>
        </p:nvSpPr>
        <p:spPr bwMode="auto">
          <a:xfrm>
            <a:off x="1333500" y="4752975"/>
            <a:ext cx="2514600" cy="838200"/>
          </a:xfrm>
          <a:prstGeom prst="rect">
            <a:avLst/>
          </a:prstGeom>
          <a:solidFill>
            <a:schemeClr val="bg2">
              <a:lumMod val="90000"/>
              <a:alpha val="68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3" name="Freeform 32"/>
          <p:cNvSpPr/>
          <p:nvPr/>
        </p:nvSpPr>
        <p:spPr bwMode="auto">
          <a:xfrm>
            <a:off x="5281613" y="1630363"/>
            <a:ext cx="1236662" cy="1809750"/>
          </a:xfrm>
          <a:custGeom>
            <a:avLst/>
            <a:gdLst>
              <a:gd name="connsiteX0" fmla="*/ 1037229 w 1235872"/>
              <a:gd name="connsiteY0" fmla="*/ 1153236 h 1809226"/>
              <a:gd name="connsiteX1" fmla="*/ 1037229 w 1235872"/>
              <a:gd name="connsiteY1" fmla="*/ 1153236 h 1809226"/>
              <a:gd name="connsiteX2" fmla="*/ 1098644 w 1235872"/>
              <a:gd name="connsiteY2" fmla="*/ 1132765 h 1809226"/>
              <a:gd name="connsiteX3" fmla="*/ 1139588 w 1235872"/>
              <a:gd name="connsiteY3" fmla="*/ 1091821 h 1809226"/>
              <a:gd name="connsiteX4" fmla="*/ 1166883 w 1235872"/>
              <a:gd name="connsiteY4" fmla="*/ 1064526 h 1809226"/>
              <a:gd name="connsiteX5" fmla="*/ 1221474 w 1235872"/>
              <a:gd name="connsiteY5" fmla="*/ 989463 h 1809226"/>
              <a:gd name="connsiteX6" fmla="*/ 1221474 w 1235872"/>
              <a:gd name="connsiteY6" fmla="*/ 852986 h 1809226"/>
              <a:gd name="connsiteX7" fmla="*/ 1207826 w 1235872"/>
              <a:gd name="connsiteY7" fmla="*/ 798394 h 1809226"/>
              <a:gd name="connsiteX8" fmla="*/ 1194179 w 1235872"/>
              <a:gd name="connsiteY8" fmla="*/ 736980 h 1809226"/>
              <a:gd name="connsiteX9" fmla="*/ 1173707 w 1235872"/>
              <a:gd name="connsiteY9" fmla="*/ 682389 h 1809226"/>
              <a:gd name="connsiteX10" fmla="*/ 1166883 w 1235872"/>
              <a:gd name="connsiteY10" fmla="*/ 648269 h 1809226"/>
              <a:gd name="connsiteX11" fmla="*/ 1160059 w 1235872"/>
              <a:gd name="connsiteY11" fmla="*/ 627797 h 1809226"/>
              <a:gd name="connsiteX12" fmla="*/ 1153235 w 1235872"/>
              <a:gd name="connsiteY12" fmla="*/ 545911 h 1809226"/>
              <a:gd name="connsiteX13" fmla="*/ 1146412 w 1235872"/>
              <a:gd name="connsiteY13" fmla="*/ 348018 h 1809226"/>
              <a:gd name="connsiteX14" fmla="*/ 1139588 w 1235872"/>
              <a:gd name="connsiteY14" fmla="*/ 252484 h 1809226"/>
              <a:gd name="connsiteX15" fmla="*/ 1112292 w 1235872"/>
              <a:gd name="connsiteY15" fmla="*/ 184245 h 1809226"/>
              <a:gd name="connsiteX16" fmla="*/ 1105468 w 1235872"/>
              <a:gd name="connsiteY16" fmla="*/ 163774 h 1809226"/>
              <a:gd name="connsiteX17" fmla="*/ 1057701 w 1235872"/>
              <a:gd name="connsiteY17" fmla="*/ 109183 h 1809226"/>
              <a:gd name="connsiteX18" fmla="*/ 1044053 w 1235872"/>
              <a:gd name="connsiteY18" fmla="*/ 88711 h 1809226"/>
              <a:gd name="connsiteX19" fmla="*/ 955343 w 1235872"/>
              <a:gd name="connsiteY19" fmla="*/ 54592 h 1809226"/>
              <a:gd name="connsiteX20" fmla="*/ 893928 w 1235872"/>
              <a:gd name="connsiteY20" fmla="*/ 40944 h 1809226"/>
              <a:gd name="connsiteX21" fmla="*/ 825689 w 1235872"/>
              <a:gd name="connsiteY21" fmla="*/ 20472 h 1809226"/>
              <a:gd name="connsiteX22" fmla="*/ 709683 w 1235872"/>
              <a:gd name="connsiteY22" fmla="*/ 6824 h 1809226"/>
              <a:gd name="connsiteX23" fmla="*/ 648268 w 1235872"/>
              <a:gd name="connsiteY23" fmla="*/ 0 h 1809226"/>
              <a:gd name="connsiteX24" fmla="*/ 614149 w 1235872"/>
              <a:gd name="connsiteY24" fmla="*/ 6824 h 1809226"/>
              <a:gd name="connsiteX25" fmla="*/ 470847 w 1235872"/>
              <a:gd name="connsiteY25" fmla="*/ 20472 h 1809226"/>
              <a:gd name="connsiteX26" fmla="*/ 423080 w 1235872"/>
              <a:gd name="connsiteY26" fmla="*/ 54592 h 1809226"/>
              <a:gd name="connsiteX27" fmla="*/ 395785 w 1235872"/>
              <a:gd name="connsiteY27" fmla="*/ 68239 h 1809226"/>
              <a:gd name="connsiteX28" fmla="*/ 354841 w 1235872"/>
              <a:gd name="connsiteY28" fmla="*/ 95535 h 1809226"/>
              <a:gd name="connsiteX29" fmla="*/ 341194 w 1235872"/>
              <a:gd name="connsiteY29" fmla="*/ 116006 h 1809226"/>
              <a:gd name="connsiteX30" fmla="*/ 320722 w 1235872"/>
              <a:gd name="connsiteY30" fmla="*/ 136478 h 1809226"/>
              <a:gd name="connsiteX31" fmla="*/ 293426 w 1235872"/>
              <a:gd name="connsiteY31" fmla="*/ 177421 h 1809226"/>
              <a:gd name="connsiteX32" fmla="*/ 279779 w 1235872"/>
              <a:gd name="connsiteY32" fmla="*/ 197893 h 1809226"/>
              <a:gd name="connsiteX33" fmla="*/ 272955 w 1235872"/>
              <a:gd name="connsiteY33" fmla="*/ 218365 h 1809226"/>
              <a:gd name="connsiteX34" fmla="*/ 245659 w 1235872"/>
              <a:gd name="connsiteY34" fmla="*/ 259308 h 1809226"/>
              <a:gd name="connsiteX35" fmla="*/ 238835 w 1235872"/>
              <a:gd name="connsiteY35" fmla="*/ 279780 h 1809226"/>
              <a:gd name="connsiteX36" fmla="*/ 211540 w 1235872"/>
              <a:gd name="connsiteY36" fmla="*/ 320723 h 1809226"/>
              <a:gd name="connsiteX37" fmla="*/ 204716 w 1235872"/>
              <a:gd name="connsiteY37" fmla="*/ 341194 h 1809226"/>
              <a:gd name="connsiteX38" fmla="*/ 177420 w 1235872"/>
              <a:gd name="connsiteY38" fmla="*/ 388962 h 1809226"/>
              <a:gd name="connsiteX39" fmla="*/ 170597 w 1235872"/>
              <a:gd name="connsiteY39" fmla="*/ 409433 h 1809226"/>
              <a:gd name="connsiteX40" fmla="*/ 156949 w 1235872"/>
              <a:gd name="connsiteY40" fmla="*/ 443553 h 1809226"/>
              <a:gd name="connsiteX41" fmla="*/ 150125 w 1235872"/>
              <a:gd name="connsiteY41" fmla="*/ 470848 h 1809226"/>
              <a:gd name="connsiteX42" fmla="*/ 136477 w 1235872"/>
              <a:gd name="connsiteY42" fmla="*/ 498144 h 1809226"/>
              <a:gd name="connsiteX43" fmla="*/ 116006 w 1235872"/>
              <a:gd name="connsiteY43" fmla="*/ 566383 h 1809226"/>
              <a:gd name="connsiteX44" fmla="*/ 109182 w 1235872"/>
              <a:gd name="connsiteY44" fmla="*/ 586854 h 1809226"/>
              <a:gd name="connsiteX45" fmla="*/ 88710 w 1235872"/>
              <a:gd name="connsiteY45" fmla="*/ 675565 h 1809226"/>
              <a:gd name="connsiteX46" fmla="*/ 75062 w 1235872"/>
              <a:gd name="connsiteY46" fmla="*/ 709684 h 1809226"/>
              <a:gd name="connsiteX47" fmla="*/ 68238 w 1235872"/>
              <a:gd name="connsiteY47" fmla="*/ 743803 h 1809226"/>
              <a:gd name="connsiteX48" fmla="*/ 61415 w 1235872"/>
              <a:gd name="connsiteY48" fmla="*/ 764275 h 1809226"/>
              <a:gd name="connsiteX49" fmla="*/ 47767 w 1235872"/>
              <a:gd name="connsiteY49" fmla="*/ 818866 h 1809226"/>
              <a:gd name="connsiteX50" fmla="*/ 40943 w 1235872"/>
              <a:gd name="connsiteY50" fmla="*/ 887105 h 1809226"/>
              <a:gd name="connsiteX51" fmla="*/ 34119 w 1235872"/>
              <a:gd name="connsiteY51" fmla="*/ 907577 h 1809226"/>
              <a:gd name="connsiteX52" fmla="*/ 20471 w 1235872"/>
              <a:gd name="connsiteY52" fmla="*/ 962168 h 1809226"/>
              <a:gd name="connsiteX53" fmla="*/ 6823 w 1235872"/>
              <a:gd name="connsiteY53" fmla="*/ 1050878 h 1809226"/>
              <a:gd name="connsiteX54" fmla="*/ 0 w 1235872"/>
              <a:gd name="connsiteY54" fmla="*/ 1071350 h 1809226"/>
              <a:gd name="connsiteX55" fmla="*/ 13647 w 1235872"/>
              <a:gd name="connsiteY55" fmla="*/ 1303362 h 1809226"/>
              <a:gd name="connsiteX56" fmla="*/ 40943 w 1235872"/>
              <a:gd name="connsiteY56" fmla="*/ 1371600 h 1809226"/>
              <a:gd name="connsiteX57" fmla="*/ 61415 w 1235872"/>
              <a:gd name="connsiteY57" fmla="*/ 1412544 h 1809226"/>
              <a:gd name="connsiteX58" fmla="*/ 75062 w 1235872"/>
              <a:gd name="connsiteY58" fmla="*/ 1453487 h 1809226"/>
              <a:gd name="connsiteX59" fmla="*/ 102358 w 1235872"/>
              <a:gd name="connsiteY59" fmla="*/ 1501254 h 1809226"/>
              <a:gd name="connsiteX60" fmla="*/ 129653 w 1235872"/>
              <a:gd name="connsiteY60" fmla="*/ 1569493 h 1809226"/>
              <a:gd name="connsiteX61" fmla="*/ 136477 w 1235872"/>
              <a:gd name="connsiteY61" fmla="*/ 1589965 h 1809226"/>
              <a:gd name="connsiteX62" fmla="*/ 156949 w 1235872"/>
              <a:gd name="connsiteY62" fmla="*/ 1617260 h 1809226"/>
              <a:gd name="connsiteX63" fmla="*/ 177420 w 1235872"/>
              <a:gd name="connsiteY63" fmla="*/ 1678675 h 1809226"/>
              <a:gd name="connsiteX64" fmla="*/ 197892 w 1235872"/>
              <a:gd name="connsiteY64" fmla="*/ 1692323 h 1809226"/>
              <a:gd name="connsiteX65" fmla="*/ 211540 w 1235872"/>
              <a:gd name="connsiteY65" fmla="*/ 1712794 h 1809226"/>
              <a:gd name="connsiteX66" fmla="*/ 252483 w 1235872"/>
              <a:gd name="connsiteY66" fmla="*/ 1733266 h 1809226"/>
              <a:gd name="connsiteX67" fmla="*/ 279779 w 1235872"/>
              <a:gd name="connsiteY67" fmla="*/ 1746914 h 1809226"/>
              <a:gd name="connsiteX68" fmla="*/ 307074 w 1235872"/>
              <a:gd name="connsiteY68" fmla="*/ 1753738 h 1809226"/>
              <a:gd name="connsiteX69" fmla="*/ 334370 w 1235872"/>
              <a:gd name="connsiteY69" fmla="*/ 1767386 h 1809226"/>
              <a:gd name="connsiteX70" fmla="*/ 354841 w 1235872"/>
              <a:gd name="connsiteY70" fmla="*/ 1774209 h 1809226"/>
              <a:gd name="connsiteX71" fmla="*/ 375313 w 1235872"/>
              <a:gd name="connsiteY71" fmla="*/ 1787857 h 1809226"/>
              <a:gd name="connsiteX72" fmla="*/ 504967 w 1235872"/>
              <a:gd name="connsiteY72" fmla="*/ 1801505 h 1809226"/>
              <a:gd name="connsiteX73" fmla="*/ 620973 w 1235872"/>
              <a:gd name="connsiteY73" fmla="*/ 1781033 h 1809226"/>
              <a:gd name="connsiteX74" fmla="*/ 661916 w 1235872"/>
              <a:gd name="connsiteY74" fmla="*/ 1767386 h 1809226"/>
              <a:gd name="connsiteX75" fmla="*/ 689212 w 1235872"/>
              <a:gd name="connsiteY75" fmla="*/ 1746914 h 1809226"/>
              <a:gd name="connsiteX76" fmla="*/ 723331 w 1235872"/>
              <a:gd name="connsiteY76" fmla="*/ 1740090 h 1809226"/>
              <a:gd name="connsiteX77" fmla="*/ 764274 w 1235872"/>
              <a:gd name="connsiteY77" fmla="*/ 1699147 h 1809226"/>
              <a:gd name="connsiteX78" fmla="*/ 825689 w 1235872"/>
              <a:gd name="connsiteY78" fmla="*/ 1658203 h 1809226"/>
              <a:gd name="connsiteX79" fmla="*/ 866632 w 1235872"/>
              <a:gd name="connsiteY79" fmla="*/ 1630908 h 1809226"/>
              <a:gd name="connsiteX80" fmla="*/ 914400 w 1235872"/>
              <a:gd name="connsiteY80" fmla="*/ 1603612 h 1809226"/>
              <a:gd name="connsiteX81" fmla="*/ 934871 w 1235872"/>
              <a:gd name="connsiteY81" fmla="*/ 1589965 h 1809226"/>
              <a:gd name="connsiteX82" fmla="*/ 968991 w 1235872"/>
              <a:gd name="connsiteY82" fmla="*/ 1542197 h 1809226"/>
              <a:gd name="connsiteX83" fmla="*/ 975815 w 1235872"/>
              <a:gd name="connsiteY83" fmla="*/ 1521726 h 1809226"/>
              <a:gd name="connsiteX84" fmla="*/ 989462 w 1235872"/>
              <a:gd name="connsiteY84" fmla="*/ 1501254 h 1809226"/>
              <a:gd name="connsiteX85" fmla="*/ 996286 w 1235872"/>
              <a:gd name="connsiteY85" fmla="*/ 1480783 h 1809226"/>
              <a:gd name="connsiteX86" fmla="*/ 1016758 w 1235872"/>
              <a:gd name="connsiteY86" fmla="*/ 1467135 h 1809226"/>
              <a:gd name="connsiteX87" fmla="*/ 1044053 w 1235872"/>
              <a:gd name="connsiteY87" fmla="*/ 1433015 h 1809226"/>
              <a:gd name="connsiteX88" fmla="*/ 1050877 w 1235872"/>
              <a:gd name="connsiteY88" fmla="*/ 1412544 h 1809226"/>
              <a:gd name="connsiteX89" fmla="*/ 1064525 w 1235872"/>
              <a:gd name="connsiteY89" fmla="*/ 1392072 h 1809226"/>
              <a:gd name="connsiteX90" fmla="*/ 1071349 w 1235872"/>
              <a:gd name="connsiteY90" fmla="*/ 1371600 h 1809226"/>
              <a:gd name="connsiteX91" fmla="*/ 1105468 w 1235872"/>
              <a:gd name="connsiteY91" fmla="*/ 1330657 h 1809226"/>
              <a:gd name="connsiteX92" fmla="*/ 1112292 w 1235872"/>
              <a:gd name="connsiteY92" fmla="*/ 1310186 h 1809226"/>
              <a:gd name="connsiteX93" fmla="*/ 1139588 w 1235872"/>
              <a:gd name="connsiteY93" fmla="*/ 1269242 h 1809226"/>
              <a:gd name="connsiteX94" fmla="*/ 1146412 w 1235872"/>
              <a:gd name="connsiteY94" fmla="*/ 1248771 h 1809226"/>
              <a:gd name="connsiteX95" fmla="*/ 1173707 w 1235872"/>
              <a:gd name="connsiteY95" fmla="*/ 1207827 h 1809226"/>
              <a:gd name="connsiteX96" fmla="*/ 1194179 w 1235872"/>
              <a:gd name="connsiteY96" fmla="*/ 1166884 h 1809226"/>
              <a:gd name="connsiteX97" fmla="*/ 1207826 w 1235872"/>
              <a:gd name="connsiteY97" fmla="*/ 1119117 h 1809226"/>
              <a:gd name="connsiteX98" fmla="*/ 1214650 w 1235872"/>
              <a:gd name="connsiteY98" fmla="*/ 1098645 h 1809226"/>
              <a:gd name="connsiteX99" fmla="*/ 1201003 w 1235872"/>
              <a:gd name="connsiteY99" fmla="*/ 1057702 h 1809226"/>
              <a:gd name="connsiteX100" fmla="*/ 1194179 w 1235872"/>
              <a:gd name="connsiteY100" fmla="*/ 1023583 h 1809226"/>
              <a:gd name="connsiteX101" fmla="*/ 1187355 w 1235872"/>
              <a:gd name="connsiteY101" fmla="*/ 1009935 h 1809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35872" h="1809226">
                <a:moveTo>
                  <a:pt x="1037229" y="1153236"/>
                </a:moveTo>
                <a:lnTo>
                  <a:pt x="1037229" y="1153236"/>
                </a:lnTo>
                <a:cubicBezTo>
                  <a:pt x="1057701" y="1146412"/>
                  <a:pt x="1079051" y="1141808"/>
                  <a:pt x="1098644" y="1132765"/>
                </a:cubicBezTo>
                <a:cubicBezTo>
                  <a:pt x="1131733" y="1117493"/>
                  <a:pt x="1120185" y="1114458"/>
                  <a:pt x="1139588" y="1091821"/>
                </a:cubicBezTo>
                <a:cubicBezTo>
                  <a:pt x="1147962" y="1082052"/>
                  <a:pt x="1158646" y="1074411"/>
                  <a:pt x="1166883" y="1064526"/>
                </a:cubicBezTo>
                <a:cubicBezTo>
                  <a:pt x="1192362" y="1033951"/>
                  <a:pt x="1202559" y="1017836"/>
                  <a:pt x="1221474" y="989463"/>
                </a:cubicBezTo>
                <a:cubicBezTo>
                  <a:pt x="1235872" y="931873"/>
                  <a:pt x="1233822" y="951772"/>
                  <a:pt x="1221474" y="852986"/>
                </a:cubicBezTo>
                <a:cubicBezTo>
                  <a:pt x="1219147" y="834373"/>
                  <a:pt x="1211504" y="816787"/>
                  <a:pt x="1207826" y="798394"/>
                </a:cubicBezTo>
                <a:cubicBezTo>
                  <a:pt x="1203134" y="774933"/>
                  <a:pt x="1200606" y="759473"/>
                  <a:pt x="1194179" y="736980"/>
                </a:cubicBezTo>
                <a:cubicBezTo>
                  <a:pt x="1188829" y="718257"/>
                  <a:pt x="1180919" y="700420"/>
                  <a:pt x="1173707" y="682389"/>
                </a:cubicBezTo>
                <a:cubicBezTo>
                  <a:pt x="1171432" y="671016"/>
                  <a:pt x="1169696" y="659521"/>
                  <a:pt x="1166883" y="648269"/>
                </a:cubicBezTo>
                <a:cubicBezTo>
                  <a:pt x="1165138" y="641291"/>
                  <a:pt x="1161010" y="634927"/>
                  <a:pt x="1160059" y="627797"/>
                </a:cubicBezTo>
                <a:cubicBezTo>
                  <a:pt x="1156439" y="600647"/>
                  <a:pt x="1155510" y="573206"/>
                  <a:pt x="1153235" y="545911"/>
                </a:cubicBezTo>
                <a:cubicBezTo>
                  <a:pt x="1150961" y="479947"/>
                  <a:pt x="1149478" y="413950"/>
                  <a:pt x="1146412" y="348018"/>
                </a:cubicBezTo>
                <a:cubicBezTo>
                  <a:pt x="1144929" y="316127"/>
                  <a:pt x="1144324" y="284057"/>
                  <a:pt x="1139588" y="252484"/>
                </a:cubicBezTo>
                <a:cubicBezTo>
                  <a:pt x="1134809" y="220626"/>
                  <a:pt x="1123827" y="211160"/>
                  <a:pt x="1112292" y="184245"/>
                </a:cubicBezTo>
                <a:cubicBezTo>
                  <a:pt x="1109459" y="177634"/>
                  <a:pt x="1108961" y="170062"/>
                  <a:pt x="1105468" y="163774"/>
                </a:cubicBezTo>
                <a:cubicBezTo>
                  <a:pt x="1082052" y="121624"/>
                  <a:pt x="1087607" y="129119"/>
                  <a:pt x="1057701" y="109183"/>
                </a:cubicBezTo>
                <a:cubicBezTo>
                  <a:pt x="1053152" y="102359"/>
                  <a:pt x="1050353" y="93962"/>
                  <a:pt x="1044053" y="88711"/>
                </a:cubicBezTo>
                <a:cubicBezTo>
                  <a:pt x="1028519" y="75766"/>
                  <a:pt x="960515" y="56316"/>
                  <a:pt x="955343" y="54592"/>
                </a:cubicBezTo>
                <a:cubicBezTo>
                  <a:pt x="915499" y="41311"/>
                  <a:pt x="953980" y="52955"/>
                  <a:pt x="893928" y="40944"/>
                </a:cubicBezTo>
                <a:cubicBezTo>
                  <a:pt x="839771" y="30112"/>
                  <a:pt x="895324" y="37881"/>
                  <a:pt x="825689" y="20472"/>
                </a:cubicBezTo>
                <a:cubicBezTo>
                  <a:pt x="793512" y="12428"/>
                  <a:pt x="737605" y="9616"/>
                  <a:pt x="709683" y="6824"/>
                </a:cubicBezTo>
                <a:cubicBezTo>
                  <a:pt x="689188" y="4774"/>
                  <a:pt x="668740" y="2275"/>
                  <a:pt x="648268" y="0"/>
                </a:cubicBezTo>
                <a:cubicBezTo>
                  <a:pt x="636895" y="2275"/>
                  <a:pt x="625700" y="5774"/>
                  <a:pt x="614149" y="6824"/>
                </a:cubicBezTo>
                <a:cubicBezTo>
                  <a:pt x="463495" y="20520"/>
                  <a:pt x="541844" y="2723"/>
                  <a:pt x="470847" y="20472"/>
                </a:cubicBezTo>
                <a:cubicBezTo>
                  <a:pt x="396034" y="57880"/>
                  <a:pt x="487636" y="8481"/>
                  <a:pt x="423080" y="54592"/>
                </a:cubicBezTo>
                <a:cubicBezTo>
                  <a:pt x="414803" y="60504"/>
                  <a:pt x="404883" y="63690"/>
                  <a:pt x="395785" y="68239"/>
                </a:cubicBezTo>
                <a:cubicBezTo>
                  <a:pt x="361521" y="119634"/>
                  <a:pt x="407719" y="60283"/>
                  <a:pt x="354841" y="95535"/>
                </a:cubicBezTo>
                <a:cubicBezTo>
                  <a:pt x="348017" y="100084"/>
                  <a:pt x="346444" y="109706"/>
                  <a:pt x="341194" y="116006"/>
                </a:cubicBezTo>
                <a:cubicBezTo>
                  <a:pt x="335016" y="123420"/>
                  <a:pt x="326647" y="128860"/>
                  <a:pt x="320722" y="136478"/>
                </a:cubicBezTo>
                <a:cubicBezTo>
                  <a:pt x="310652" y="149425"/>
                  <a:pt x="302524" y="163773"/>
                  <a:pt x="293426" y="177421"/>
                </a:cubicBezTo>
                <a:cubicBezTo>
                  <a:pt x="288877" y="184245"/>
                  <a:pt x="282372" y="190113"/>
                  <a:pt x="279779" y="197893"/>
                </a:cubicBezTo>
                <a:cubicBezTo>
                  <a:pt x="277504" y="204717"/>
                  <a:pt x="276448" y="212077"/>
                  <a:pt x="272955" y="218365"/>
                </a:cubicBezTo>
                <a:cubicBezTo>
                  <a:pt x="264989" y="232703"/>
                  <a:pt x="250846" y="243747"/>
                  <a:pt x="245659" y="259308"/>
                </a:cubicBezTo>
                <a:cubicBezTo>
                  <a:pt x="243384" y="266132"/>
                  <a:pt x="242328" y="273492"/>
                  <a:pt x="238835" y="279780"/>
                </a:cubicBezTo>
                <a:cubicBezTo>
                  <a:pt x="230869" y="294118"/>
                  <a:pt x="216727" y="305162"/>
                  <a:pt x="211540" y="320723"/>
                </a:cubicBezTo>
                <a:cubicBezTo>
                  <a:pt x="209265" y="327547"/>
                  <a:pt x="207933" y="334761"/>
                  <a:pt x="204716" y="341194"/>
                </a:cubicBezTo>
                <a:cubicBezTo>
                  <a:pt x="170460" y="409704"/>
                  <a:pt x="213298" y="305245"/>
                  <a:pt x="177420" y="388962"/>
                </a:cubicBezTo>
                <a:cubicBezTo>
                  <a:pt x="174587" y="395573"/>
                  <a:pt x="173122" y="402698"/>
                  <a:pt x="170597" y="409433"/>
                </a:cubicBezTo>
                <a:cubicBezTo>
                  <a:pt x="166296" y="420903"/>
                  <a:pt x="160823" y="431932"/>
                  <a:pt x="156949" y="443553"/>
                </a:cubicBezTo>
                <a:cubicBezTo>
                  <a:pt x="153983" y="452450"/>
                  <a:pt x="153418" y="462067"/>
                  <a:pt x="150125" y="470848"/>
                </a:cubicBezTo>
                <a:cubicBezTo>
                  <a:pt x="146553" y="480373"/>
                  <a:pt x="140255" y="488699"/>
                  <a:pt x="136477" y="498144"/>
                </a:cubicBezTo>
                <a:cubicBezTo>
                  <a:pt x="120254" y="538700"/>
                  <a:pt x="126063" y="531183"/>
                  <a:pt x="116006" y="566383"/>
                </a:cubicBezTo>
                <a:cubicBezTo>
                  <a:pt x="114030" y="573299"/>
                  <a:pt x="110927" y="579876"/>
                  <a:pt x="109182" y="586854"/>
                </a:cubicBezTo>
                <a:cubicBezTo>
                  <a:pt x="101856" y="616157"/>
                  <a:pt x="100034" y="647256"/>
                  <a:pt x="88710" y="675565"/>
                </a:cubicBezTo>
                <a:cubicBezTo>
                  <a:pt x="84161" y="686938"/>
                  <a:pt x="78582" y="697951"/>
                  <a:pt x="75062" y="709684"/>
                </a:cubicBezTo>
                <a:cubicBezTo>
                  <a:pt x="71729" y="720793"/>
                  <a:pt x="71051" y="732551"/>
                  <a:pt x="68238" y="743803"/>
                </a:cubicBezTo>
                <a:cubicBezTo>
                  <a:pt x="66494" y="750781"/>
                  <a:pt x="63159" y="757297"/>
                  <a:pt x="61415" y="764275"/>
                </a:cubicBezTo>
                <a:lnTo>
                  <a:pt x="47767" y="818866"/>
                </a:lnTo>
                <a:cubicBezTo>
                  <a:pt x="45492" y="841612"/>
                  <a:pt x="44419" y="864511"/>
                  <a:pt x="40943" y="887105"/>
                </a:cubicBezTo>
                <a:cubicBezTo>
                  <a:pt x="39849" y="894214"/>
                  <a:pt x="35864" y="900599"/>
                  <a:pt x="34119" y="907577"/>
                </a:cubicBezTo>
                <a:lnTo>
                  <a:pt x="20471" y="962168"/>
                </a:lnTo>
                <a:cubicBezTo>
                  <a:pt x="18294" y="977410"/>
                  <a:pt x="10611" y="1033831"/>
                  <a:pt x="6823" y="1050878"/>
                </a:cubicBezTo>
                <a:cubicBezTo>
                  <a:pt x="5263" y="1057900"/>
                  <a:pt x="2274" y="1064526"/>
                  <a:pt x="0" y="1071350"/>
                </a:cubicBezTo>
                <a:cubicBezTo>
                  <a:pt x="386" y="1081389"/>
                  <a:pt x="1695" y="1247587"/>
                  <a:pt x="13647" y="1303362"/>
                </a:cubicBezTo>
                <a:cubicBezTo>
                  <a:pt x="22523" y="1344782"/>
                  <a:pt x="26510" y="1337924"/>
                  <a:pt x="40943" y="1371600"/>
                </a:cubicBezTo>
                <a:cubicBezTo>
                  <a:pt x="57896" y="1411155"/>
                  <a:pt x="35186" y="1373200"/>
                  <a:pt x="61415" y="1412544"/>
                </a:cubicBezTo>
                <a:cubicBezTo>
                  <a:pt x="65964" y="1426192"/>
                  <a:pt x="68628" y="1440620"/>
                  <a:pt x="75062" y="1453487"/>
                </a:cubicBezTo>
                <a:cubicBezTo>
                  <a:pt x="92378" y="1488118"/>
                  <a:pt x="83067" y="1472319"/>
                  <a:pt x="102358" y="1501254"/>
                </a:cubicBezTo>
                <a:cubicBezTo>
                  <a:pt x="133424" y="1594450"/>
                  <a:pt x="99531" y="1499205"/>
                  <a:pt x="129653" y="1569493"/>
                </a:cubicBezTo>
                <a:cubicBezTo>
                  <a:pt x="132486" y="1576105"/>
                  <a:pt x="132908" y="1583720"/>
                  <a:pt x="136477" y="1589965"/>
                </a:cubicBezTo>
                <a:cubicBezTo>
                  <a:pt x="142120" y="1599840"/>
                  <a:pt x="150125" y="1608162"/>
                  <a:pt x="156949" y="1617260"/>
                </a:cubicBezTo>
                <a:cubicBezTo>
                  <a:pt x="161247" y="1638748"/>
                  <a:pt x="162551" y="1660833"/>
                  <a:pt x="177420" y="1678675"/>
                </a:cubicBezTo>
                <a:cubicBezTo>
                  <a:pt x="182670" y="1684976"/>
                  <a:pt x="191068" y="1687774"/>
                  <a:pt x="197892" y="1692323"/>
                </a:cubicBezTo>
                <a:cubicBezTo>
                  <a:pt x="202441" y="1699147"/>
                  <a:pt x="205741" y="1706995"/>
                  <a:pt x="211540" y="1712794"/>
                </a:cubicBezTo>
                <a:cubicBezTo>
                  <a:pt x="227933" y="1729186"/>
                  <a:pt x="233058" y="1724941"/>
                  <a:pt x="252483" y="1733266"/>
                </a:cubicBezTo>
                <a:cubicBezTo>
                  <a:pt x="261833" y="1737273"/>
                  <a:pt x="270254" y="1743342"/>
                  <a:pt x="279779" y="1746914"/>
                </a:cubicBezTo>
                <a:cubicBezTo>
                  <a:pt x="288560" y="1750207"/>
                  <a:pt x="298293" y="1750445"/>
                  <a:pt x="307074" y="1753738"/>
                </a:cubicBezTo>
                <a:cubicBezTo>
                  <a:pt x="316599" y="1757310"/>
                  <a:pt x="325020" y="1763379"/>
                  <a:pt x="334370" y="1767386"/>
                </a:cubicBezTo>
                <a:cubicBezTo>
                  <a:pt x="340981" y="1770219"/>
                  <a:pt x="348017" y="1771935"/>
                  <a:pt x="354841" y="1774209"/>
                </a:cubicBezTo>
                <a:cubicBezTo>
                  <a:pt x="361665" y="1778758"/>
                  <a:pt x="367634" y="1784977"/>
                  <a:pt x="375313" y="1787857"/>
                </a:cubicBezTo>
                <a:cubicBezTo>
                  <a:pt x="403023" y="1798248"/>
                  <a:pt x="501680" y="1801270"/>
                  <a:pt x="504967" y="1801505"/>
                </a:cubicBezTo>
                <a:cubicBezTo>
                  <a:pt x="652394" y="1790164"/>
                  <a:pt x="550489" y="1809226"/>
                  <a:pt x="620973" y="1781033"/>
                </a:cubicBezTo>
                <a:cubicBezTo>
                  <a:pt x="634330" y="1775690"/>
                  <a:pt x="661916" y="1767386"/>
                  <a:pt x="661916" y="1767386"/>
                </a:cubicBezTo>
                <a:cubicBezTo>
                  <a:pt x="671015" y="1760562"/>
                  <a:pt x="678819" y="1751533"/>
                  <a:pt x="689212" y="1746914"/>
                </a:cubicBezTo>
                <a:cubicBezTo>
                  <a:pt x="699811" y="1742203"/>
                  <a:pt x="713546" y="1746317"/>
                  <a:pt x="723331" y="1740090"/>
                </a:cubicBezTo>
                <a:cubicBezTo>
                  <a:pt x="739614" y="1729728"/>
                  <a:pt x="748215" y="1709853"/>
                  <a:pt x="764274" y="1699147"/>
                </a:cubicBezTo>
                <a:lnTo>
                  <a:pt x="825689" y="1658203"/>
                </a:lnTo>
                <a:cubicBezTo>
                  <a:pt x="825697" y="1658198"/>
                  <a:pt x="866625" y="1630915"/>
                  <a:pt x="866632" y="1630908"/>
                </a:cubicBezTo>
                <a:cubicBezTo>
                  <a:pt x="893736" y="1603804"/>
                  <a:pt x="877742" y="1612777"/>
                  <a:pt x="914400" y="1603612"/>
                </a:cubicBezTo>
                <a:cubicBezTo>
                  <a:pt x="921224" y="1599063"/>
                  <a:pt x="929072" y="1595764"/>
                  <a:pt x="934871" y="1589965"/>
                </a:cubicBezTo>
                <a:cubicBezTo>
                  <a:pt x="937962" y="1586874"/>
                  <a:pt x="965116" y="1549947"/>
                  <a:pt x="968991" y="1542197"/>
                </a:cubicBezTo>
                <a:cubicBezTo>
                  <a:pt x="972208" y="1535764"/>
                  <a:pt x="972598" y="1528159"/>
                  <a:pt x="975815" y="1521726"/>
                </a:cubicBezTo>
                <a:cubicBezTo>
                  <a:pt x="979483" y="1514391"/>
                  <a:pt x="985794" y="1508589"/>
                  <a:pt x="989462" y="1501254"/>
                </a:cubicBezTo>
                <a:cubicBezTo>
                  <a:pt x="992679" y="1494821"/>
                  <a:pt x="991793" y="1486400"/>
                  <a:pt x="996286" y="1480783"/>
                </a:cubicBezTo>
                <a:cubicBezTo>
                  <a:pt x="1001409" y="1474379"/>
                  <a:pt x="1009934" y="1471684"/>
                  <a:pt x="1016758" y="1467135"/>
                </a:cubicBezTo>
                <a:cubicBezTo>
                  <a:pt x="1033910" y="1415679"/>
                  <a:pt x="1008779" y="1477108"/>
                  <a:pt x="1044053" y="1433015"/>
                </a:cubicBezTo>
                <a:cubicBezTo>
                  <a:pt x="1048546" y="1427398"/>
                  <a:pt x="1047660" y="1418977"/>
                  <a:pt x="1050877" y="1412544"/>
                </a:cubicBezTo>
                <a:cubicBezTo>
                  <a:pt x="1054545" y="1405208"/>
                  <a:pt x="1060857" y="1399408"/>
                  <a:pt x="1064525" y="1392072"/>
                </a:cubicBezTo>
                <a:cubicBezTo>
                  <a:pt x="1067742" y="1385638"/>
                  <a:pt x="1068132" y="1378034"/>
                  <a:pt x="1071349" y="1371600"/>
                </a:cubicBezTo>
                <a:cubicBezTo>
                  <a:pt x="1080848" y="1352602"/>
                  <a:pt x="1090379" y="1345747"/>
                  <a:pt x="1105468" y="1330657"/>
                </a:cubicBezTo>
                <a:cubicBezTo>
                  <a:pt x="1107743" y="1323833"/>
                  <a:pt x="1108799" y="1316474"/>
                  <a:pt x="1112292" y="1310186"/>
                </a:cubicBezTo>
                <a:cubicBezTo>
                  <a:pt x="1120258" y="1295847"/>
                  <a:pt x="1134401" y="1284803"/>
                  <a:pt x="1139588" y="1269242"/>
                </a:cubicBezTo>
                <a:cubicBezTo>
                  <a:pt x="1141863" y="1262418"/>
                  <a:pt x="1142919" y="1255059"/>
                  <a:pt x="1146412" y="1248771"/>
                </a:cubicBezTo>
                <a:cubicBezTo>
                  <a:pt x="1154378" y="1234432"/>
                  <a:pt x="1168520" y="1223388"/>
                  <a:pt x="1173707" y="1207827"/>
                </a:cubicBezTo>
                <a:cubicBezTo>
                  <a:pt x="1190860" y="1156370"/>
                  <a:pt x="1167721" y="1219800"/>
                  <a:pt x="1194179" y="1166884"/>
                </a:cubicBezTo>
                <a:cubicBezTo>
                  <a:pt x="1199634" y="1155973"/>
                  <a:pt x="1204910" y="1129325"/>
                  <a:pt x="1207826" y="1119117"/>
                </a:cubicBezTo>
                <a:cubicBezTo>
                  <a:pt x="1209802" y="1112201"/>
                  <a:pt x="1212375" y="1105469"/>
                  <a:pt x="1214650" y="1098645"/>
                </a:cubicBezTo>
                <a:cubicBezTo>
                  <a:pt x="1210101" y="1084997"/>
                  <a:pt x="1203824" y="1071808"/>
                  <a:pt x="1201003" y="1057702"/>
                </a:cubicBezTo>
                <a:lnTo>
                  <a:pt x="1194179" y="1023583"/>
                </a:lnTo>
                <a:lnTo>
                  <a:pt x="1187355" y="1009935"/>
                </a:lnTo>
              </a:path>
            </a:pathLst>
          </a:custGeom>
          <a:solidFill>
            <a:srgbClr val="3366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4" name="Freeform 23"/>
          <p:cNvSpPr/>
          <p:nvPr/>
        </p:nvSpPr>
        <p:spPr bwMode="auto">
          <a:xfrm>
            <a:off x="228600" y="1905000"/>
            <a:ext cx="2054225" cy="1646237"/>
          </a:xfrm>
          <a:custGeom>
            <a:avLst/>
            <a:gdLst>
              <a:gd name="connsiteX0" fmla="*/ 1518699 w 2053189"/>
              <a:gd name="connsiteY0" fmla="*/ 1049573 h 1645920"/>
              <a:gd name="connsiteX1" fmla="*/ 1518699 w 2053189"/>
              <a:gd name="connsiteY1" fmla="*/ 1049573 h 1645920"/>
              <a:gd name="connsiteX2" fmla="*/ 1590261 w 2053189"/>
              <a:gd name="connsiteY2" fmla="*/ 1041621 h 1645920"/>
              <a:gd name="connsiteX3" fmla="*/ 1645920 w 2053189"/>
              <a:gd name="connsiteY3" fmla="*/ 1001865 h 1645920"/>
              <a:gd name="connsiteX4" fmla="*/ 1677725 w 2053189"/>
              <a:gd name="connsiteY4" fmla="*/ 962108 h 1645920"/>
              <a:gd name="connsiteX5" fmla="*/ 1725433 w 2053189"/>
              <a:gd name="connsiteY5" fmla="*/ 946206 h 1645920"/>
              <a:gd name="connsiteX6" fmla="*/ 1765189 w 2053189"/>
              <a:gd name="connsiteY6" fmla="*/ 922352 h 1645920"/>
              <a:gd name="connsiteX7" fmla="*/ 1852654 w 2053189"/>
              <a:gd name="connsiteY7" fmla="*/ 850790 h 1645920"/>
              <a:gd name="connsiteX8" fmla="*/ 1908313 w 2053189"/>
              <a:gd name="connsiteY8" fmla="*/ 803082 h 1645920"/>
              <a:gd name="connsiteX9" fmla="*/ 1916264 w 2053189"/>
              <a:gd name="connsiteY9" fmla="*/ 779228 h 1645920"/>
              <a:gd name="connsiteX10" fmla="*/ 1948069 w 2053189"/>
              <a:gd name="connsiteY10" fmla="*/ 739472 h 1645920"/>
              <a:gd name="connsiteX11" fmla="*/ 1979875 w 2053189"/>
              <a:gd name="connsiteY11" fmla="*/ 691764 h 1645920"/>
              <a:gd name="connsiteX12" fmla="*/ 1995777 w 2053189"/>
              <a:gd name="connsiteY12" fmla="*/ 667910 h 1645920"/>
              <a:gd name="connsiteX13" fmla="*/ 2011680 w 2053189"/>
              <a:gd name="connsiteY13" fmla="*/ 636105 h 1645920"/>
              <a:gd name="connsiteX14" fmla="*/ 2019631 w 2053189"/>
              <a:gd name="connsiteY14" fmla="*/ 612251 h 1645920"/>
              <a:gd name="connsiteX15" fmla="*/ 2035534 w 2053189"/>
              <a:gd name="connsiteY15" fmla="*/ 588397 h 1645920"/>
              <a:gd name="connsiteX16" fmla="*/ 2035534 w 2053189"/>
              <a:gd name="connsiteY16" fmla="*/ 262394 h 1645920"/>
              <a:gd name="connsiteX17" fmla="*/ 2027583 w 2053189"/>
              <a:gd name="connsiteY17" fmla="*/ 230588 h 1645920"/>
              <a:gd name="connsiteX18" fmla="*/ 1987826 w 2053189"/>
              <a:gd name="connsiteY18" fmla="*/ 143124 h 1645920"/>
              <a:gd name="connsiteX19" fmla="*/ 1963972 w 2053189"/>
              <a:gd name="connsiteY19" fmla="*/ 119270 h 1645920"/>
              <a:gd name="connsiteX20" fmla="*/ 1932167 w 2053189"/>
              <a:gd name="connsiteY20" fmla="*/ 95416 h 1645920"/>
              <a:gd name="connsiteX21" fmla="*/ 1884459 w 2053189"/>
              <a:gd name="connsiteY21" fmla="*/ 47708 h 1645920"/>
              <a:gd name="connsiteX22" fmla="*/ 1860605 w 2053189"/>
              <a:gd name="connsiteY22" fmla="*/ 39757 h 1645920"/>
              <a:gd name="connsiteX23" fmla="*/ 1828800 w 2053189"/>
              <a:gd name="connsiteY23" fmla="*/ 23854 h 1645920"/>
              <a:gd name="connsiteX24" fmla="*/ 1773141 w 2053189"/>
              <a:gd name="connsiteY24" fmla="*/ 7952 h 1645920"/>
              <a:gd name="connsiteX25" fmla="*/ 1749287 w 2053189"/>
              <a:gd name="connsiteY25" fmla="*/ 0 h 1645920"/>
              <a:gd name="connsiteX26" fmla="*/ 1637969 w 2053189"/>
              <a:gd name="connsiteY26" fmla="*/ 7952 h 1645920"/>
              <a:gd name="connsiteX27" fmla="*/ 1582309 w 2053189"/>
              <a:gd name="connsiteY27" fmla="*/ 31806 h 1645920"/>
              <a:gd name="connsiteX28" fmla="*/ 1542553 w 2053189"/>
              <a:gd name="connsiteY28" fmla="*/ 39757 h 1645920"/>
              <a:gd name="connsiteX29" fmla="*/ 1478943 w 2053189"/>
              <a:gd name="connsiteY29" fmla="*/ 63611 h 1645920"/>
              <a:gd name="connsiteX30" fmla="*/ 1407381 w 2053189"/>
              <a:gd name="connsiteY30" fmla="*/ 95416 h 1645920"/>
              <a:gd name="connsiteX31" fmla="*/ 1367624 w 2053189"/>
              <a:gd name="connsiteY31" fmla="*/ 111319 h 1645920"/>
              <a:gd name="connsiteX32" fmla="*/ 1343770 w 2053189"/>
              <a:gd name="connsiteY32" fmla="*/ 119270 h 1645920"/>
              <a:gd name="connsiteX33" fmla="*/ 1304014 w 2053189"/>
              <a:gd name="connsiteY33" fmla="*/ 135173 h 1645920"/>
              <a:gd name="connsiteX34" fmla="*/ 1280160 w 2053189"/>
              <a:gd name="connsiteY34" fmla="*/ 143124 h 1645920"/>
              <a:gd name="connsiteX35" fmla="*/ 1240403 w 2053189"/>
              <a:gd name="connsiteY35" fmla="*/ 166978 h 1645920"/>
              <a:gd name="connsiteX36" fmla="*/ 1208598 w 2053189"/>
              <a:gd name="connsiteY36" fmla="*/ 174929 h 1645920"/>
              <a:gd name="connsiteX37" fmla="*/ 1168842 w 2053189"/>
              <a:gd name="connsiteY37" fmla="*/ 190832 h 1645920"/>
              <a:gd name="connsiteX38" fmla="*/ 1144988 w 2053189"/>
              <a:gd name="connsiteY38" fmla="*/ 198783 h 1645920"/>
              <a:gd name="connsiteX39" fmla="*/ 1113183 w 2053189"/>
              <a:gd name="connsiteY39" fmla="*/ 214686 h 1645920"/>
              <a:gd name="connsiteX40" fmla="*/ 1081377 w 2053189"/>
              <a:gd name="connsiteY40" fmla="*/ 222637 h 1645920"/>
              <a:gd name="connsiteX41" fmla="*/ 1041621 w 2053189"/>
              <a:gd name="connsiteY41" fmla="*/ 238540 h 1645920"/>
              <a:gd name="connsiteX42" fmla="*/ 1009816 w 2053189"/>
              <a:gd name="connsiteY42" fmla="*/ 246491 h 1645920"/>
              <a:gd name="connsiteX43" fmla="*/ 954156 w 2053189"/>
              <a:gd name="connsiteY43" fmla="*/ 270345 h 1645920"/>
              <a:gd name="connsiteX44" fmla="*/ 890546 w 2053189"/>
              <a:gd name="connsiteY44" fmla="*/ 286247 h 1645920"/>
              <a:gd name="connsiteX45" fmla="*/ 834887 w 2053189"/>
              <a:gd name="connsiteY45" fmla="*/ 310101 h 1645920"/>
              <a:gd name="connsiteX46" fmla="*/ 795130 w 2053189"/>
              <a:gd name="connsiteY46" fmla="*/ 326004 h 1645920"/>
              <a:gd name="connsiteX47" fmla="*/ 771276 w 2053189"/>
              <a:gd name="connsiteY47" fmla="*/ 333955 h 1645920"/>
              <a:gd name="connsiteX48" fmla="*/ 739471 w 2053189"/>
              <a:gd name="connsiteY48" fmla="*/ 349858 h 1645920"/>
              <a:gd name="connsiteX49" fmla="*/ 691763 w 2053189"/>
              <a:gd name="connsiteY49" fmla="*/ 365760 h 1645920"/>
              <a:gd name="connsiteX50" fmla="*/ 628153 w 2053189"/>
              <a:gd name="connsiteY50" fmla="*/ 389614 h 1645920"/>
              <a:gd name="connsiteX51" fmla="*/ 564543 w 2053189"/>
              <a:gd name="connsiteY51" fmla="*/ 421420 h 1645920"/>
              <a:gd name="connsiteX52" fmla="*/ 485029 w 2053189"/>
              <a:gd name="connsiteY52" fmla="*/ 461176 h 1645920"/>
              <a:gd name="connsiteX53" fmla="*/ 453224 w 2053189"/>
              <a:gd name="connsiteY53" fmla="*/ 485030 h 1645920"/>
              <a:gd name="connsiteX54" fmla="*/ 413468 w 2053189"/>
              <a:gd name="connsiteY54" fmla="*/ 508884 h 1645920"/>
              <a:gd name="connsiteX55" fmla="*/ 389614 w 2053189"/>
              <a:gd name="connsiteY55" fmla="*/ 524787 h 1645920"/>
              <a:gd name="connsiteX56" fmla="*/ 349857 w 2053189"/>
              <a:gd name="connsiteY56" fmla="*/ 548640 h 1645920"/>
              <a:gd name="connsiteX57" fmla="*/ 326003 w 2053189"/>
              <a:gd name="connsiteY57" fmla="*/ 572494 h 1645920"/>
              <a:gd name="connsiteX58" fmla="*/ 278296 w 2053189"/>
              <a:gd name="connsiteY58" fmla="*/ 604300 h 1645920"/>
              <a:gd name="connsiteX59" fmla="*/ 198783 w 2053189"/>
              <a:gd name="connsiteY59" fmla="*/ 699715 h 1645920"/>
              <a:gd name="connsiteX60" fmla="*/ 166977 w 2053189"/>
              <a:gd name="connsiteY60" fmla="*/ 747423 h 1645920"/>
              <a:gd name="connsiteX61" fmla="*/ 151075 w 2053189"/>
              <a:gd name="connsiteY61" fmla="*/ 771277 h 1645920"/>
              <a:gd name="connsiteX62" fmla="*/ 127221 w 2053189"/>
              <a:gd name="connsiteY62" fmla="*/ 842839 h 1645920"/>
              <a:gd name="connsiteX63" fmla="*/ 119269 w 2053189"/>
              <a:gd name="connsiteY63" fmla="*/ 866693 h 1645920"/>
              <a:gd name="connsiteX64" fmla="*/ 111318 w 2053189"/>
              <a:gd name="connsiteY64" fmla="*/ 890547 h 1645920"/>
              <a:gd name="connsiteX65" fmla="*/ 95416 w 2053189"/>
              <a:gd name="connsiteY65" fmla="*/ 922352 h 1645920"/>
              <a:gd name="connsiteX66" fmla="*/ 87464 w 2053189"/>
              <a:gd name="connsiteY66" fmla="*/ 954157 h 1645920"/>
              <a:gd name="connsiteX67" fmla="*/ 63610 w 2053189"/>
              <a:gd name="connsiteY67" fmla="*/ 1025719 h 1645920"/>
              <a:gd name="connsiteX68" fmla="*/ 55659 w 2053189"/>
              <a:gd name="connsiteY68" fmla="*/ 1049573 h 1645920"/>
              <a:gd name="connsiteX69" fmla="*/ 47708 w 2053189"/>
              <a:gd name="connsiteY69" fmla="*/ 1073427 h 1645920"/>
              <a:gd name="connsiteX70" fmla="*/ 31805 w 2053189"/>
              <a:gd name="connsiteY70" fmla="*/ 1097280 h 1645920"/>
              <a:gd name="connsiteX71" fmla="*/ 23854 w 2053189"/>
              <a:gd name="connsiteY71" fmla="*/ 1121134 h 1645920"/>
              <a:gd name="connsiteX72" fmla="*/ 7951 w 2053189"/>
              <a:gd name="connsiteY72" fmla="*/ 1152940 h 1645920"/>
              <a:gd name="connsiteX73" fmla="*/ 0 w 2053189"/>
              <a:gd name="connsiteY73" fmla="*/ 1184745 h 1645920"/>
              <a:gd name="connsiteX74" fmla="*/ 15903 w 2053189"/>
              <a:gd name="connsiteY74" fmla="*/ 1351722 h 1645920"/>
              <a:gd name="connsiteX75" fmla="*/ 47708 w 2053189"/>
              <a:gd name="connsiteY75" fmla="*/ 1407381 h 1645920"/>
              <a:gd name="connsiteX76" fmla="*/ 95416 w 2053189"/>
              <a:gd name="connsiteY76" fmla="*/ 1470992 h 1645920"/>
              <a:gd name="connsiteX77" fmla="*/ 119269 w 2053189"/>
              <a:gd name="connsiteY77" fmla="*/ 1494846 h 1645920"/>
              <a:gd name="connsiteX78" fmla="*/ 143123 w 2053189"/>
              <a:gd name="connsiteY78" fmla="*/ 1526651 h 1645920"/>
              <a:gd name="connsiteX79" fmla="*/ 166977 w 2053189"/>
              <a:gd name="connsiteY79" fmla="*/ 1534602 h 1645920"/>
              <a:gd name="connsiteX80" fmla="*/ 174929 w 2053189"/>
              <a:gd name="connsiteY80" fmla="*/ 1558456 h 1645920"/>
              <a:gd name="connsiteX81" fmla="*/ 222636 w 2053189"/>
              <a:gd name="connsiteY81" fmla="*/ 1582310 h 1645920"/>
              <a:gd name="connsiteX82" fmla="*/ 278296 w 2053189"/>
              <a:gd name="connsiteY82" fmla="*/ 1606164 h 1645920"/>
              <a:gd name="connsiteX83" fmla="*/ 310101 w 2053189"/>
              <a:gd name="connsiteY83" fmla="*/ 1622067 h 1645920"/>
              <a:gd name="connsiteX84" fmla="*/ 373711 w 2053189"/>
              <a:gd name="connsiteY84" fmla="*/ 1630018 h 1645920"/>
              <a:gd name="connsiteX85" fmla="*/ 405516 w 2053189"/>
              <a:gd name="connsiteY85" fmla="*/ 1637969 h 1645920"/>
              <a:gd name="connsiteX86" fmla="*/ 445273 w 2053189"/>
              <a:gd name="connsiteY86" fmla="*/ 1645920 h 1645920"/>
              <a:gd name="connsiteX87" fmla="*/ 540689 w 2053189"/>
              <a:gd name="connsiteY87" fmla="*/ 1637969 h 1645920"/>
              <a:gd name="connsiteX88" fmla="*/ 564543 w 2053189"/>
              <a:gd name="connsiteY88" fmla="*/ 1630018 h 1645920"/>
              <a:gd name="connsiteX89" fmla="*/ 652007 w 2053189"/>
              <a:gd name="connsiteY89" fmla="*/ 1590261 h 1645920"/>
              <a:gd name="connsiteX90" fmla="*/ 683812 w 2053189"/>
              <a:gd name="connsiteY90" fmla="*/ 1566407 h 1645920"/>
              <a:gd name="connsiteX91" fmla="*/ 723569 w 2053189"/>
              <a:gd name="connsiteY91" fmla="*/ 1550505 h 1645920"/>
              <a:gd name="connsiteX92" fmla="*/ 755374 w 2053189"/>
              <a:gd name="connsiteY92" fmla="*/ 1534602 h 1645920"/>
              <a:gd name="connsiteX93" fmla="*/ 803082 w 2053189"/>
              <a:gd name="connsiteY93" fmla="*/ 1518700 h 1645920"/>
              <a:gd name="connsiteX94" fmla="*/ 850789 w 2053189"/>
              <a:gd name="connsiteY94" fmla="*/ 1486894 h 1645920"/>
              <a:gd name="connsiteX95" fmla="*/ 874643 w 2053189"/>
              <a:gd name="connsiteY95" fmla="*/ 1470992 h 1645920"/>
              <a:gd name="connsiteX96" fmla="*/ 906449 w 2053189"/>
              <a:gd name="connsiteY96" fmla="*/ 1463040 h 1645920"/>
              <a:gd name="connsiteX97" fmla="*/ 930303 w 2053189"/>
              <a:gd name="connsiteY97" fmla="*/ 1455089 h 1645920"/>
              <a:gd name="connsiteX98" fmla="*/ 993913 w 2053189"/>
              <a:gd name="connsiteY98" fmla="*/ 1439187 h 1645920"/>
              <a:gd name="connsiteX99" fmla="*/ 1081377 w 2053189"/>
              <a:gd name="connsiteY99" fmla="*/ 1391479 h 1645920"/>
              <a:gd name="connsiteX100" fmla="*/ 1137036 w 2053189"/>
              <a:gd name="connsiteY100" fmla="*/ 1367625 h 1645920"/>
              <a:gd name="connsiteX101" fmla="*/ 1160890 w 2053189"/>
              <a:gd name="connsiteY101" fmla="*/ 1351722 h 1645920"/>
              <a:gd name="connsiteX102" fmla="*/ 1288111 w 2053189"/>
              <a:gd name="connsiteY102" fmla="*/ 1335820 h 1645920"/>
              <a:gd name="connsiteX103" fmla="*/ 1335819 w 2053189"/>
              <a:gd name="connsiteY103" fmla="*/ 1319917 h 1645920"/>
              <a:gd name="connsiteX104" fmla="*/ 1407381 w 2053189"/>
              <a:gd name="connsiteY104" fmla="*/ 1272209 h 1645920"/>
              <a:gd name="connsiteX105" fmla="*/ 1455089 w 2053189"/>
              <a:gd name="connsiteY105" fmla="*/ 1240404 h 1645920"/>
              <a:gd name="connsiteX106" fmla="*/ 1478943 w 2053189"/>
              <a:gd name="connsiteY106" fmla="*/ 1224501 h 1645920"/>
              <a:gd name="connsiteX107" fmla="*/ 1502796 w 2053189"/>
              <a:gd name="connsiteY107" fmla="*/ 1176794 h 1645920"/>
              <a:gd name="connsiteX108" fmla="*/ 1518699 w 2053189"/>
              <a:gd name="connsiteY108" fmla="*/ 1129086 h 1645920"/>
              <a:gd name="connsiteX109" fmla="*/ 1526650 w 2053189"/>
              <a:gd name="connsiteY109" fmla="*/ 1105232 h 1645920"/>
              <a:gd name="connsiteX110" fmla="*/ 1542553 w 2053189"/>
              <a:gd name="connsiteY110" fmla="*/ 1081378 h 1645920"/>
              <a:gd name="connsiteX111" fmla="*/ 1518699 w 2053189"/>
              <a:gd name="connsiteY111" fmla="*/ 1049573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2053189" h="1645920">
                <a:moveTo>
                  <a:pt x="1518699" y="1049573"/>
                </a:moveTo>
                <a:lnTo>
                  <a:pt x="1518699" y="1049573"/>
                </a:lnTo>
                <a:cubicBezTo>
                  <a:pt x="1542553" y="1046922"/>
                  <a:pt x="1566875" y="1047018"/>
                  <a:pt x="1590261" y="1041621"/>
                </a:cubicBezTo>
                <a:cubicBezTo>
                  <a:pt x="1614445" y="1036040"/>
                  <a:pt x="1630456" y="1019538"/>
                  <a:pt x="1645920" y="1001865"/>
                </a:cubicBezTo>
                <a:cubicBezTo>
                  <a:pt x="1657096" y="989093"/>
                  <a:pt x="1663822" y="971840"/>
                  <a:pt x="1677725" y="962108"/>
                </a:cubicBezTo>
                <a:cubicBezTo>
                  <a:pt x="1691458" y="952495"/>
                  <a:pt x="1710173" y="953142"/>
                  <a:pt x="1725433" y="946206"/>
                </a:cubicBezTo>
                <a:cubicBezTo>
                  <a:pt x="1739502" y="939811"/>
                  <a:pt x="1752483" y="931149"/>
                  <a:pt x="1765189" y="922352"/>
                </a:cubicBezTo>
                <a:cubicBezTo>
                  <a:pt x="1926742" y="810508"/>
                  <a:pt x="1772322" y="917734"/>
                  <a:pt x="1852654" y="850790"/>
                </a:cubicBezTo>
                <a:cubicBezTo>
                  <a:pt x="1925312" y="790241"/>
                  <a:pt x="1812754" y="898641"/>
                  <a:pt x="1908313" y="803082"/>
                </a:cubicBezTo>
                <a:cubicBezTo>
                  <a:pt x="1910963" y="795131"/>
                  <a:pt x="1911822" y="786335"/>
                  <a:pt x="1916264" y="779228"/>
                </a:cubicBezTo>
                <a:cubicBezTo>
                  <a:pt x="1925259" y="764837"/>
                  <a:pt x="1938087" y="753197"/>
                  <a:pt x="1948069" y="739472"/>
                </a:cubicBezTo>
                <a:cubicBezTo>
                  <a:pt x="1959311" y="724015"/>
                  <a:pt x="1969273" y="707667"/>
                  <a:pt x="1979875" y="691764"/>
                </a:cubicBezTo>
                <a:cubicBezTo>
                  <a:pt x="1985176" y="683813"/>
                  <a:pt x="1991503" y="676457"/>
                  <a:pt x="1995777" y="667910"/>
                </a:cubicBezTo>
                <a:cubicBezTo>
                  <a:pt x="2001078" y="657308"/>
                  <a:pt x="2007011" y="647000"/>
                  <a:pt x="2011680" y="636105"/>
                </a:cubicBezTo>
                <a:cubicBezTo>
                  <a:pt x="2014982" y="628401"/>
                  <a:pt x="2015883" y="619748"/>
                  <a:pt x="2019631" y="612251"/>
                </a:cubicBezTo>
                <a:cubicBezTo>
                  <a:pt x="2023905" y="603704"/>
                  <a:pt x="2030233" y="596348"/>
                  <a:pt x="2035534" y="588397"/>
                </a:cubicBezTo>
                <a:cubicBezTo>
                  <a:pt x="2053189" y="447149"/>
                  <a:pt x="2048837" y="508507"/>
                  <a:pt x="2035534" y="262394"/>
                </a:cubicBezTo>
                <a:cubicBezTo>
                  <a:pt x="2034944" y="251482"/>
                  <a:pt x="2030585" y="241096"/>
                  <a:pt x="2027583" y="230588"/>
                </a:cubicBezTo>
                <a:cubicBezTo>
                  <a:pt x="2020253" y="204934"/>
                  <a:pt x="2000415" y="155713"/>
                  <a:pt x="1987826" y="143124"/>
                </a:cubicBezTo>
                <a:cubicBezTo>
                  <a:pt x="1979875" y="135173"/>
                  <a:pt x="1972510" y="126588"/>
                  <a:pt x="1963972" y="119270"/>
                </a:cubicBezTo>
                <a:cubicBezTo>
                  <a:pt x="1953910" y="110646"/>
                  <a:pt x="1941538" y="104787"/>
                  <a:pt x="1932167" y="95416"/>
                </a:cubicBezTo>
                <a:cubicBezTo>
                  <a:pt x="1898979" y="62228"/>
                  <a:pt x="1921935" y="66446"/>
                  <a:pt x="1884459" y="47708"/>
                </a:cubicBezTo>
                <a:cubicBezTo>
                  <a:pt x="1876962" y="43960"/>
                  <a:pt x="1868309" y="43059"/>
                  <a:pt x="1860605" y="39757"/>
                </a:cubicBezTo>
                <a:cubicBezTo>
                  <a:pt x="1849710" y="35088"/>
                  <a:pt x="1839695" y="28523"/>
                  <a:pt x="1828800" y="23854"/>
                </a:cubicBezTo>
                <a:cubicBezTo>
                  <a:pt x="1809737" y="15684"/>
                  <a:pt x="1793314" y="13716"/>
                  <a:pt x="1773141" y="7952"/>
                </a:cubicBezTo>
                <a:cubicBezTo>
                  <a:pt x="1765082" y="5649"/>
                  <a:pt x="1757238" y="2651"/>
                  <a:pt x="1749287" y="0"/>
                </a:cubicBezTo>
                <a:cubicBezTo>
                  <a:pt x="1712181" y="2651"/>
                  <a:pt x="1674942" y="3844"/>
                  <a:pt x="1637969" y="7952"/>
                </a:cubicBezTo>
                <a:cubicBezTo>
                  <a:pt x="1576865" y="14741"/>
                  <a:pt x="1632769" y="12883"/>
                  <a:pt x="1582309" y="31806"/>
                </a:cubicBezTo>
                <a:cubicBezTo>
                  <a:pt x="1569655" y="36551"/>
                  <a:pt x="1555805" y="37107"/>
                  <a:pt x="1542553" y="39757"/>
                </a:cubicBezTo>
                <a:cubicBezTo>
                  <a:pt x="1477489" y="72290"/>
                  <a:pt x="1543899" y="41959"/>
                  <a:pt x="1478943" y="63611"/>
                </a:cubicBezTo>
                <a:cubicBezTo>
                  <a:pt x="1431810" y="79322"/>
                  <a:pt x="1448939" y="76946"/>
                  <a:pt x="1407381" y="95416"/>
                </a:cubicBezTo>
                <a:cubicBezTo>
                  <a:pt x="1394338" y="101213"/>
                  <a:pt x="1380988" y="106307"/>
                  <a:pt x="1367624" y="111319"/>
                </a:cubicBezTo>
                <a:cubicBezTo>
                  <a:pt x="1359776" y="114262"/>
                  <a:pt x="1351618" y="116327"/>
                  <a:pt x="1343770" y="119270"/>
                </a:cubicBezTo>
                <a:cubicBezTo>
                  <a:pt x="1330406" y="124282"/>
                  <a:pt x="1317378" y="130161"/>
                  <a:pt x="1304014" y="135173"/>
                </a:cubicBezTo>
                <a:cubicBezTo>
                  <a:pt x="1296166" y="138116"/>
                  <a:pt x="1287657" y="139376"/>
                  <a:pt x="1280160" y="143124"/>
                </a:cubicBezTo>
                <a:cubicBezTo>
                  <a:pt x="1266337" y="150035"/>
                  <a:pt x="1254526" y="160701"/>
                  <a:pt x="1240403" y="166978"/>
                </a:cubicBezTo>
                <a:cubicBezTo>
                  <a:pt x="1230417" y="171416"/>
                  <a:pt x="1218965" y="171473"/>
                  <a:pt x="1208598" y="174929"/>
                </a:cubicBezTo>
                <a:cubicBezTo>
                  <a:pt x="1195058" y="179443"/>
                  <a:pt x="1182206" y="185820"/>
                  <a:pt x="1168842" y="190832"/>
                </a:cubicBezTo>
                <a:cubicBezTo>
                  <a:pt x="1160994" y="193775"/>
                  <a:pt x="1152692" y="195481"/>
                  <a:pt x="1144988" y="198783"/>
                </a:cubicBezTo>
                <a:cubicBezTo>
                  <a:pt x="1134093" y="203452"/>
                  <a:pt x="1124281" y="210524"/>
                  <a:pt x="1113183" y="214686"/>
                </a:cubicBezTo>
                <a:cubicBezTo>
                  <a:pt x="1102951" y="218523"/>
                  <a:pt x="1091744" y="219181"/>
                  <a:pt x="1081377" y="222637"/>
                </a:cubicBezTo>
                <a:cubicBezTo>
                  <a:pt x="1067837" y="227150"/>
                  <a:pt x="1055161" y="234026"/>
                  <a:pt x="1041621" y="238540"/>
                </a:cubicBezTo>
                <a:cubicBezTo>
                  <a:pt x="1031254" y="241996"/>
                  <a:pt x="1020323" y="243489"/>
                  <a:pt x="1009816" y="246491"/>
                </a:cubicBezTo>
                <a:cubicBezTo>
                  <a:pt x="972521" y="257146"/>
                  <a:pt x="996564" y="252170"/>
                  <a:pt x="954156" y="270345"/>
                </a:cubicBezTo>
                <a:cubicBezTo>
                  <a:pt x="932762" y="279514"/>
                  <a:pt x="913881" y="281580"/>
                  <a:pt x="890546" y="286247"/>
                </a:cubicBezTo>
                <a:cubicBezTo>
                  <a:pt x="848619" y="314199"/>
                  <a:pt x="886233" y="292986"/>
                  <a:pt x="834887" y="310101"/>
                </a:cubicBezTo>
                <a:cubicBezTo>
                  <a:pt x="821346" y="314615"/>
                  <a:pt x="808494" y="320992"/>
                  <a:pt x="795130" y="326004"/>
                </a:cubicBezTo>
                <a:cubicBezTo>
                  <a:pt x="787282" y="328947"/>
                  <a:pt x="778980" y="330653"/>
                  <a:pt x="771276" y="333955"/>
                </a:cubicBezTo>
                <a:cubicBezTo>
                  <a:pt x="760381" y="338624"/>
                  <a:pt x="750476" y="345456"/>
                  <a:pt x="739471" y="349858"/>
                </a:cubicBezTo>
                <a:cubicBezTo>
                  <a:pt x="723907" y="356084"/>
                  <a:pt x="707666" y="360459"/>
                  <a:pt x="691763" y="365760"/>
                </a:cubicBezTo>
                <a:cubicBezTo>
                  <a:pt x="667780" y="373754"/>
                  <a:pt x="652854" y="378213"/>
                  <a:pt x="628153" y="389614"/>
                </a:cubicBezTo>
                <a:cubicBezTo>
                  <a:pt x="606629" y="399548"/>
                  <a:pt x="584268" y="408270"/>
                  <a:pt x="564543" y="421420"/>
                </a:cubicBezTo>
                <a:cubicBezTo>
                  <a:pt x="507742" y="459287"/>
                  <a:pt x="535377" y="448590"/>
                  <a:pt x="485029" y="461176"/>
                </a:cubicBezTo>
                <a:cubicBezTo>
                  <a:pt x="474427" y="469127"/>
                  <a:pt x="464250" y="477679"/>
                  <a:pt x="453224" y="485030"/>
                </a:cubicBezTo>
                <a:cubicBezTo>
                  <a:pt x="440365" y="493603"/>
                  <a:pt x="426573" y="500693"/>
                  <a:pt x="413468" y="508884"/>
                </a:cubicBezTo>
                <a:cubicBezTo>
                  <a:pt x="405364" y="513949"/>
                  <a:pt x="397718" y="519722"/>
                  <a:pt x="389614" y="524787"/>
                </a:cubicBezTo>
                <a:cubicBezTo>
                  <a:pt x="376508" y="532978"/>
                  <a:pt x="362221" y="539367"/>
                  <a:pt x="349857" y="548640"/>
                </a:cubicBezTo>
                <a:cubicBezTo>
                  <a:pt x="340861" y="555387"/>
                  <a:pt x="334879" y="565590"/>
                  <a:pt x="326003" y="572494"/>
                </a:cubicBezTo>
                <a:cubicBezTo>
                  <a:pt x="310917" y="584228"/>
                  <a:pt x="291811" y="590786"/>
                  <a:pt x="278296" y="604300"/>
                </a:cubicBezTo>
                <a:cubicBezTo>
                  <a:pt x="217072" y="665523"/>
                  <a:pt x="243064" y="633293"/>
                  <a:pt x="198783" y="699715"/>
                </a:cubicBezTo>
                <a:lnTo>
                  <a:pt x="166977" y="747423"/>
                </a:lnTo>
                <a:cubicBezTo>
                  <a:pt x="161676" y="755374"/>
                  <a:pt x="154097" y="762211"/>
                  <a:pt x="151075" y="771277"/>
                </a:cubicBezTo>
                <a:lnTo>
                  <a:pt x="127221" y="842839"/>
                </a:lnTo>
                <a:lnTo>
                  <a:pt x="119269" y="866693"/>
                </a:lnTo>
                <a:cubicBezTo>
                  <a:pt x="116619" y="874644"/>
                  <a:pt x="115066" y="883050"/>
                  <a:pt x="111318" y="890547"/>
                </a:cubicBezTo>
                <a:cubicBezTo>
                  <a:pt x="106017" y="901149"/>
                  <a:pt x="99578" y="911254"/>
                  <a:pt x="95416" y="922352"/>
                </a:cubicBezTo>
                <a:cubicBezTo>
                  <a:pt x="91579" y="932584"/>
                  <a:pt x="90604" y="943690"/>
                  <a:pt x="87464" y="954157"/>
                </a:cubicBezTo>
                <a:cubicBezTo>
                  <a:pt x="87439" y="954242"/>
                  <a:pt x="67600" y="1013750"/>
                  <a:pt x="63610" y="1025719"/>
                </a:cubicBezTo>
                <a:lnTo>
                  <a:pt x="55659" y="1049573"/>
                </a:lnTo>
                <a:cubicBezTo>
                  <a:pt x="53009" y="1057524"/>
                  <a:pt x="52357" y="1066453"/>
                  <a:pt x="47708" y="1073427"/>
                </a:cubicBezTo>
                <a:lnTo>
                  <a:pt x="31805" y="1097280"/>
                </a:lnTo>
                <a:cubicBezTo>
                  <a:pt x="29155" y="1105231"/>
                  <a:pt x="27156" y="1113430"/>
                  <a:pt x="23854" y="1121134"/>
                </a:cubicBezTo>
                <a:cubicBezTo>
                  <a:pt x="19185" y="1132029"/>
                  <a:pt x="12113" y="1141841"/>
                  <a:pt x="7951" y="1152940"/>
                </a:cubicBezTo>
                <a:cubicBezTo>
                  <a:pt x="4114" y="1163172"/>
                  <a:pt x="2650" y="1174143"/>
                  <a:pt x="0" y="1184745"/>
                </a:cubicBezTo>
                <a:cubicBezTo>
                  <a:pt x="919" y="1199448"/>
                  <a:pt x="2122" y="1310380"/>
                  <a:pt x="15903" y="1351722"/>
                </a:cubicBezTo>
                <a:cubicBezTo>
                  <a:pt x="21520" y="1368572"/>
                  <a:pt x="36968" y="1392614"/>
                  <a:pt x="47708" y="1407381"/>
                </a:cubicBezTo>
                <a:cubicBezTo>
                  <a:pt x="63297" y="1428816"/>
                  <a:pt x="76675" y="1452250"/>
                  <a:pt x="95416" y="1470992"/>
                </a:cubicBezTo>
                <a:cubicBezTo>
                  <a:pt x="103367" y="1478943"/>
                  <a:pt x="111951" y="1486308"/>
                  <a:pt x="119269" y="1494846"/>
                </a:cubicBezTo>
                <a:cubicBezTo>
                  <a:pt x="127893" y="1504908"/>
                  <a:pt x="132942" y="1518167"/>
                  <a:pt x="143123" y="1526651"/>
                </a:cubicBezTo>
                <a:cubicBezTo>
                  <a:pt x="149562" y="1532017"/>
                  <a:pt x="159026" y="1531952"/>
                  <a:pt x="166977" y="1534602"/>
                </a:cubicBezTo>
                <a:cubicBezTo>
                  <a:pt x="169628" y="1542553"/>
                  <a:pt x="169693" y="1551911"/>
                  <a:pt x="174929" y="1558456"/>
                </a:cubicBezTo>
                <a:cubicBezTo>
                  <a:pt x="186140" y="1572469"/>
                  <a:pt x="206921" y="1577072"/>
                  <a:pt x="222636" y="1582310"/>
                </a:cubicBezTo>
                <a:cubicBezTo>
                  <a:pt x="270978" y="1614539"/>
                  <a:pt x="219613" y="1584158"/>
                  <a:pt x="278296" y="1606164"/>
                </a:cubicBezTo>
                <a:cubicBezTo>
                  <a:pt x="289394" y="1610326"/>
                  <a:pt x="298602" y="1619192"/>
                  <a:pt x="310101" y="1622067"/>
                </a:cubicBezTo>
                <a:cubicBezTo>
                  <a:pt x="330831" y="1627250"/>
                  <a:pt x="352633" y="1626505"/>
                  <a:pt x="373711" y="1630018"/>
                </a:cubicBezTo>
                <a:cubicBezTo>
                  <a:pt x="384490" y="1631814"/>
                  <a:pt x="394848" y="1635598"/>
                  <a:pt x="405516" y="1637969"/>
                </a:cubicBezTo>
                <a:cubicBezTo>
                  <a:pt x="418709" y="1640901"/>
                  <a:pt x="432021" y="1643270"/>
                  <a:pt x="445273" y="1645920"/>
                </a:cubicBezTo>
                <a:cubicBezTo>
                  <a:pt x="477078" y="1643270"/>
                  <a:pt x="509053" y="1642187"/>
                  <a:pt x="540689" y="1637969"/>
                </a:cubicBezTo>
                <a:cubicBezTo>
                  <a:pt x="548997" y="1636861"/>
                  <a:pt x="556913" y="1633486"/>
                  <a:pt x="564543" y="1630018"/>
                </a:cubicBezTo>
                <a:cubicBezTo>
                  <a:pt x="662324" y="1585572"/>
                  <a:pt x="596233" y="1608854"/>
                  <a:pt x="652007" y="1590261"/>
                </a:cubicBezTo>
                <a:cubicBezTo>
                  <a:pt x="662609" y="1582310"/>
                  <a:pt x="672228" y="1572843"/>
                  <a:pt x="683812" y="1566407"/>
                </a:cubicBezTo>
                <a:cubicBezTo>
                  <a:pt x="696289" y="1559475"/>
                  <a:pt x="710526" y="1556302"/>
                  <a:pt x="723569" y="1550505"/>
                </a:cubicBezTo>
                <a:cubicBezTo>
                  <a:pt x="734401" y="1545691"/>
                  <a:pt x="744369" y="1539004"/>
                  <a:pt x="755374" y="1534602"/>
                </a:cubicBezTo>
                <a:cubicBezTo>
                  <a:pt x="770938" y="1528376"/>
                  <a:pt x="803082" y="1518700"/>
                  <a:pt x="803082" y="1518700"/>
                </a:cubicBezTo>
                <a:lnTo>
                  <a:pt x="850789" y="1486894"/>
                </a:lnTo>
                <a:cubicBezTo>
                  <a:pt x="858740" y="1481593"/>
                  <a:pt x="865372" y="1473310"/>
                  <a:pt x="874643" y="1470992"/>
                </a:cubicBezTo>
                <a:cubicBezTo>
                  <a:pt x="885245" y="1468341"/>
                  <a:pt x="895941" y="1466042"/>
                  <a:pt x="906449" y="1463040"/>
                </a:cubicBezTo>
                <a:cubicBezTo>
                  <a:pt x="914508" y="1460737"/>
                  <a:pt x="922217" y="1457294"/>
                  <a:pt x="930303" y="1455089"/>
                </a:cubicBezTo>
                <a:cubicBezTo>
                  <a:pt x="951389" y="1449339"/>
                  <a:pt x="993913" y="1439187"/>
                  <a:pt x="993913" y="1439187"/>
                </a:cubicBezTo>
                <a:cubicBezTo>
                  <a:pt x="1037491" y="1410134"/>
                  <a:pt x="1009220" y="1427558"/>
                  <a:pt x="1081377" y="1391479"/>
                </a:cubicBezTo>
                <a:cubicBezTo>
                  <a:pt x="1120679" y="1371828"/>
                  <a:pt x="1101938" y="1379324"/>
                  <a:pt x="1137036" y="1367625"/>
                </a:cubicBezTo>
                <a:cubicBezTo>
                  <a:pt x="1144987" y="1362324"/>
                  <a:pt x="1152106" y="1355486"/>
                  <a:pt x="1160890" y="1351722"/>
                </a:cubicBezTo>
                <a:cubicBezTo>
                  <a:pt x="1191190" y="1338737"/>
                  <a:pt x="1276628" y="1336777"/>
                  <a:pt x="1288111" y="1335820"/>
                </a:cubicBezTo>
                <a:cubicBezTo>
                  <a:pt x="1304014" y="1330519"/>
                  <a:pt x="1321871" y="1329215"/>
                  <a:pt x="1335819" y="1319917"/>
                </a:cubicBezTo>
                <a:lnTo>
                  <a:pt x="1407381" y="1272209"/>
                </a:lnTo>
                <a:lnTo>
                  <a:pt x="1455089" y="1240404"/>
                </a:lnTo>
                <a:lnTo>
                  <a:pt x="1478943" y="1224501"/>
                </a:lnTo>
                <a:cubicBezTo>
                  <a:pt x="1507938" y="1137514"/>
                  <a:pt x="1461698" y="1269265"/>
                  <a:pt x="1502796" y="1176794"/>
                </a:cubicBezTo>
                <a:cubicBezTo>
                  <a:pt x="1509604" y="1161476"/>
                  <a:pt x="1513398" y="1144989"/>
                  <a:pt x="1518699" y="1129086"/>
                </a:cubicBezTo>
                <a:cubicBezTo>
                  <a:pt x="1521349" y="1121135"/>
                  <a:pt x="1522001" y="1112206"/>
                  <a:pt x="1526650" y="1105232"/>
                </a:cubicBezTo>
                <a:lnTo>
                  <a:pt x="1542553" y="1081378"/>
                </a:lnTo>
                <a:lnTo>
                  <a:pt x="1518699" y="1049573"/>
                </a:lnTo>
                <a:close/>
              </a:path>
            </a:pathLst>
          </a:custGeom>
          <a:solidFill>
            <a:srgbClr val="336699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3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MER311: Advanced Strength of Materials</a:t>
            </a:r>
          </a:p>
        </p:txBody>
      </p:sp>
      <p:sp>
        <p:nvSpPr>
          <p:cNvPr id="103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629400" y="6172200"/>
            <a:ext cx="1905000" cy="457200"/>
          </a:xfrm>
          <a:noFill/>
        </p:spPr>
        <p:txBody>
          <a:bodyPr/>
          <a:lstStyle/>
          <a:p>
            <a:fld id="{FEDE4411-BDC2-4FA6-8BEE-45A1F6BF7916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103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Shear Stress Error</a:t>
            </a:r>
          </a:p>
        </p:txBody>
      </p:sp>
      <p:cxnSp>
        <p:nvCxnSpPr>
          <p:cNvPr id="1036" name="Straight Connector 7"/>
          <p:cNvCxnSpPr>
            <a:cxnSpLocks noChangeShapeType="1"/>
          </p:cNvCxnSpPr>
          <p:nvPr/>
        </p:nvCxnSpPr>
        <p:spPr bwMode="auto">
          <a:xfrm rot="5400000">
            <a:off x="7772400" y="4084638"/>
            <a:ext cx="457200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37" name="Straight Connector 12"/>
          <p:cNvCxnSpPr>
            <a:cxnSpLocks noChangeAspect="1"/>
          </p:cNvCxnSpPr>
          <p:nvPr/>
        </p:nvCxnSpPr>
        <p:spPr bwMode="auto">
          <a:xfrm flipV="1">
            <a:off x="7661275" y="4191000"/>
            <a:ext cx="319088" cy="106363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 type="stealth" w="med" len="med"/>
            <a:tailEnd type="stealth" w="med" len="med"/>
          </a:ln>
        </p:spPr>
      </p:cxnSp>
      <p:cxnSp>
        <p:nvCxnSpPr>
          <p:cNvPr id="1038" name="Straight Connector 16"/>
          <p:cNvCxnSpPr>
            <a:cxnSpLocks noChangeShapeType="1"/>
          </p:cNvCxnSpPr>
          <p:nvPr/>
        </p:nvCxnSpPr>
        <p:spPr bwMode="auto">
          <a:xfrm rot="5400000">
            <a:off x="8047037" y="3179763"/>
            <a:ext cx="822325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 type="stealth" w="med" len="med"/>
            <a:tailEnd type="stealth" w="med" len="med"/>
          </a:ln>
        </p:spPr>
      </p:cxnSp>
      <p:cxnSp>
        <p:nvCxnSpPr>
          <p:cNvPr id="1039" name="Straight Connector 17"/>
          <p:cNvCxnSpPr>
            <a:cxnSpLocks noChangeAspect="1"/>
          </p:cNvCxnSpPr>
          <p:nvPr/>
        </p:nvCxnSpPr>
        <p:spPr bwMode="auto">
          <a:xfrm flipV="1">
            <a:off x="8077200" y="2697163"/>
            <a:ext cx="528638" cy="176212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040" name="Group 21"/>
          <p:cNvGrpSpPr>
            <a:grpSpLocks/>
          </p:cNvGrpSpPr>
          <p:nvPr/>
        </p:nvGrpSpPr>
        <p:grpSpPr bwMode="auto">
          <a:xfrm>
            <a:off x="685800" y="2362200"/>
            <a:ext cx="2890838" cy="1501775"/>
            <a:chOff x="1136393" y="3414465"/>
            <a:chExt cx="2891195" cy="1501096"/>
          </a:xfrm>
        </p:grpSpPr>
        <p:sp>
          <p:nvSpPr>
            <p:cNvPr id="1077" name="Freeform 18"/>
            <p:cNvSpPr>
              <a:spLocks/>
            </p:cNvSpPr>
            <p:nvPr/>
          </p:nvSpPr>
          <p:spPr bwMode="auto">
            <a:xfrm>
              <a:off x="1141679" y="3763311"/>
              <a:ext cx="1828800" cy="1152250"/>
            </a:xfrm>
            <a:custGeom>
              <a:avLst/>
              <a:gdLst>
                <a:gd name="T0" fmla="*/ 1823514 w 1828800"/>
                <a:gd name="T1" fmla="*/ 1152250 h 1152250"/>
                <a:gd name="T2" fmla="*/ 0 w 1828800"/>
                <a:gd name="T3" fmla="*/ 301276 h 1152250"/>
                <a:gd name="T4" fmla="*/ 0 w 1828800"/>
                <a:gd name="T5" fmla="*/ 0 h 1152250"/>
                <a:gd name="T6" fmla="*/ 1828800 w 1828800"/>
                <a:gd name="T7" fmla="*/ 845688 h 1152250"/>
                <a:gd name="T8" fmla="*/ 1823514 w 1828800"/>
                <a:gd name="T9" fmla="*/ 1152250 h 11522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28800" h="1152250">
                  <a:moveTo>
                    <a:pt x="1823514" y="1152250"/>
                  </a:moveTo>
                  <a:lnTo>
                    <a:pt x="0" y="301276"/>
                  </a:lnTo>
                  <a:lnTo>
                    <a:pt x="0" y="0"/>
                  </a:lnTo>
                  <a:lnTo>
                    <a:pt x="1828800" y="845688"/>
                  </a:lnTo>
                  <a:lnTo>
                    <a:pt x="1823514" y="1152250"/>
                  </a:ln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8" name="Freeform 19"/>
            <p:cNvSpPr>
              <a:spLocks/>
            </p:cNvSpPr>
            <p:nvPr/>
          </p:nvSpPr>
          <p:spPr bwMode="auto">
            <a:xfrm>
              <a:off x="2965193" y="4265438"/>
              <a:ext cx="1062395" cy="650123"/>
            </a:xfrm>
            <a:custGeom>
              <a:avLst/>
              <a:gdLst>
                <a:gd name="T0" fmla="*/ 0 w 1062395"/>
                <a:gd name="T1" fmla="*/ 650123 h 650123"/>
                <a:gd name="T2" fmla="*/ 10571 w 1062395"/>
                <a:gd name="T3" fmla="*/ 343561 h 650123"/>
                <a:gd name="T4" fmla="*/ 1057110 w 1062395"/>
                <a:gd name="T5" fmla="*/ 0 h 650123"/>
                <a:gd name="T6" fmla="*/ 1062395 w 1062395"/>
                <a:gd name="T7" fmla="*/ 301276 h 650123"/>
                <a:gd name="T8" fmla="*/ 0 w 1062395"/>
                <a:gd name="T9" fmla="*/ 650123 h 6501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62395" h="650123">
                  <a:moveTo>
                    <a:pt x="0" y="650123"/>
                  </a:moveTo>
                  <a:lnTo>
                    <a:pt x="10571" y="343561"/>
                  </a:lnTo>
                  <a:lnTo>
                    <a:pt x="1057110" y="0"/>
                  </a:lnTo>
                  <a:cubicBezTo>
                    <a:pt x="1058872" y="100425"/>
                    <a:pt x="1060633" y="200851"/>
                    <a:pt x="1062395" y="301276"/>
                  </a:cubicBezTo>
                  <a:lnTo>
                    <a:pt x="0" y="650123"/>
                  </a:ln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9" name="Freeform 20"/>
            <p:cNvSpPr>
              <a:spLocks/>
            </p:cNvSpPr>
            <p:nvPr/>
          </p:nvSpPr>
          <p:spPr bwMode="auto">
            <a:xfrm>
              <a:off x="1136393" y="3414465"/>
              <a:ext cx="2885910" cy="1189248"/>
            </a:xfrm>
            <a:custGeom>
              <a:avLst/>
              <a:gdLst>
                <a:gd name="T0" fmla="*/ 1839371 w 2885910"/>
                <a:gd name="T1" fmla="*/ 1189248 h 1189248"/>
                <a:gd name="T2" fmla="*/ 0 w 2885910"/>
                <a:gd name="T3" fmla="*/ 354132 h 1189248"/>
                <a:gd name="T4" fmla="*/ 1067681 w 2885910"/>
                <a:gd name="T5" fmla="*/ 0 h 1189248"/>
                <a:gd name="T6" fmla="*/ 2885910 w 2885910"/>
                <a:gd name="T7" fmla="*/ 850973 h 1189248"/>
                <a:gd name="T8" fmla="*/ 1839371 w 2885910"/>
                <a:gd name="T9" fmla="*/ 1189248 h 11892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85910" h="1189248">
                  <a:moveTo>
                    <a:pt x="1839371" y="1189248"/>
                  </a:moveTo>
                  <a:lnTo>
                    <a:pt x="0" y="354132"/>
                  </a:lnTo>
                  <a:lnTo>
                    <a:pt x="1067681" y="0"/>
                  </a:lnTo>
                  <a:lnTo>
                    <a:pt x="2885910" y="850973"/>
                  </a:lnTo>
                  <a:lnTo>
                    <a:pt x="1839371" y="1189248"/>
                  </a:ln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1041" name="Straight Arrow Connector 34"/>
          <p:cNvCxnSpPr>
            <a:cxnSpLocks noChangeShapeType="1"/>
          </p:cNvCxnSpPr>
          <p:nvPr/>
        </p:nvCxnSpPr>
        <p:spPr bwMode="auto">
          <a:xfrm rot="5400000">
            <a:off x="2743994" y="3542506"/>
            <a:ext cx="730250" cy="1588"/>
          </a:xfrm>
          <a:prstGeom prst="straightConnector1">
            <a:avLst/>
          </a:prstGeom>
          <a:noFill/>
          <a:ln w="50800" algn="ctr">
            <a:solidFill>
              <a:schemeClr val="tx1"/>
            </a:solidFill>
            <a:round/>
            <a:headEnd/>
            <a:tailEnd type="stealth" w="lg" len="lg"/>
          </a:ln>
        </p:spPr>
      </p:cxnSp>
      <p:cxnSp>
        <p:nvCxnSpPr>
          <p:cNvPr id="1042" name="Straight Arrow Connector 35"/>
          <p:cNvCxnSpPr>
            <a:cxnSpLocks noChangeShapeType="1"/>
          </p:cNvCxnSpPr>
          <p:nvPr/>
        </p:nvCxnSpPr>
        <p:spPr bwMode="auto">
          <a:xfrm rot="5400000">
            <a:off x="7442200" y="3414713"/>
            <a:ext cx="731837" cy="1588"/>
          </a:xfrm>
          <a:prstGeom prst="straightConnector1">
            <a:avLst/>
          </a:prstGeom>
          <a:noFill/>
          <a:ln w="50800" algn="ctr">
            <a:solidFill>
              <a:schemeClr val="tx1"/>
            </a:solidFill>
            <a:round/>
            <a:headEnd/>
            <a:tailEnd type="stealth" w="lg" len="lg"/>
          </a:ln>
        </p:spPr>
      </p:cxnSp>
      <p:cxnSp>
        <p:nvCxnSpPr>
          <p:cNvPr id="1043" name="Straight Connector 42"/>
          <p:cNvCxnSpPr>
            <a:cxnSpLocks noChangeAspect="1"/>
          </p:cNvCxnSpPr>
          <p:nvPr/>
        </p:nvCxnSpPr>
        <p:spPr bwMode="auto">
          <a:xfrm flipV="1">
            <a:off x="3657600" y="2992438"/>
            <a:ext cx="593725" cy="19685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44" name="Straight Connector 43"/>
          <p:cNvCxnSpPr>
            <a:cxnSpLocks noChangeAspect="1"/>
          </p:cNvCxnSpPr>
          <p:nvPr/>
        </p:nvCxnSpPr>
        <p:spPr bwMode="auto">
          <a:xfrm flipV="1">
            <a:off x="3657600" y="3281363"/>
            <a:ext cx="593725" cy="198437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45" name="Straight Connector 44"/>
          <p:cNvCxnSpPr>
            <a:cxnSpLocks noChangeShapeType="1"/>
          </p:cNvCxnSpPr>
          <p:nvPr/>
        </p:nvCxnSpPr>
        <p:spPr bwMode="auto">
          <a:xfrm rot="5400000">
            <a:off x="3977481" y="3185319"/>
            <a:ext cx="274638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 type="stealth" w="med" len="med"/>
            <a:tailEnd type="stealth" w="med" len="med"/>
          </a:ln>
        </p:spPr>
      </p:cxnSp>
      <p:sp>
        <p:nvSpPr>
          <p:cNvPr id="1046" name="TextBox 45"/>
          <p:cNvSpPr txBox="1">
            <a:spLocks noChangeArrowheads="1"/>
          </p:cNvSpPr>
          <p:nvPr/>
        </p:nvSpPr>
        <p:spPr bwMode="auto">
          <a:xfrm>
            <a:off x="4089400" y="3036888"/>
            <a:ext cx="287338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h</a:t>
            </a:r>
          </a:p>
        </p:txBody>
      </p:sp>
      <p:cxnSp>
        <p:nvCxnSpPr>
          <p:cNvPr id="1047" name="Straight Connector 46"/>
          <p:cNvCxnSpPr>
            <a:cxnSpLocks noChangeAspect="1"/>
          </p:cNvCxnSpPr>
          <p:nvPr/>
        </p:nvCxnSpPr>
        <p:spPr bwMode="auto">
          <a:xfrm flipV="1">
            <a:off x="1828800" y="2882900"/>
            <a:ext cx="1009650" cy="338138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 type="stealth" w="med" len="med"/>
            <a:tailEnd type="stealth" w="med" len="med"/>
          </a:ln>
        </p:spPr>
      </p:cxnSp>
      <p:sp>
        <p:nvSpPr>
          <p:cNvPr id="1048" name="TextBox 47"/>
          <p:cNvSpPr txBox="1">
            <a:spLocks noChangeArrowheads="1"/>
          </p:cNvSpPr>
          <p:nvPr/>
        </p:nvSpPr>
        <p:spPr bwMode="auto">
          <a:xfrm>
            <a:off x="1828800" y="2743200"/>
            <a:ext cx="611188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b=4h</a:t>
            </a:r>
          </a:p>
        </p:txBody>
      </p:sp>
      <p:grpSp>
        <p:nvGrpSpPr>
          <p:cNvPr id="1049" name="Group 30"/>
          <p:cNvGrpSpPr>
            <a:grpSpLocks/>
          </p:cNvGrpSpPr>
          <p:nvPr/>
        </p:nvGrpSpPr>
        <p:grpSpPr bwMode="auto">
          <a:xfrm>
            <a:off x="5743575" y="2019300"/>
            <a:ext cx="2257425" cy="1862138"/>
            <a:chOff x="5743575" y="2019300"/>
            <a:chExt cx="2257425" cy="1862138"/>
          </a:xfrm>
        </p:grpSpPr>
        <p:sp>
          <p:nvSpPr>
            <p:cNvPr id="1074" name="Freeform 27"/>
            <p:cNvSpPr>
              <a:spLocks/>
            </p:cNvSpPr>
            <p:nvPr/>
          </p:nvSpPr>
          <p:spPr bwMode="auto">
            <a:xfrm>
              <a:off x="7620000" y="2890838"/>
              <a:ext cx="381000" cy="990600"/>
            </a:xfrm>
            <a:custGeom>
              <a:avLst/>
              <a:gdLst>
                <a:gd name="T0" fmla="*/ 0 w 381000"/>
                <a:gd name="T1" fmla="*/ 990600 h 990600"/>
                <a:gd name="T2" fmla="*/ 0 w 381000"/>
                <a:gd name="T3" fmla="*/ 123825 h 990600"/>
                <a:gd name="T4" fmla="*/ 381000 w 381000"/>
                <a:gd name="T5" fmla="*/ 0 h 990600"/>
                <a:gd name="T6" fmla="*/ 376238 w 381000"/>
                <a:gd name="T7" fmla="*/ 876300 h 990600"/>
                <a:gd name="T8" fmla="*/ 0 w 381000"/>
                <a:gd name="T9" fmla="*/ 990600 h 990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1000" h="990600">
                  <a:moveTo>
                    <a:pt x="0" y="990600"/>
                  </a:moveTo>
                  <a:lnTo>
                    <a:pt x="0" y="123825"/>
                  </a:lnTo>
                  <a:lnTo>
                    <a:pt x="381000" y="0"/>
                  </a:lnTo>
                  <a:cubicBezTo>
                    <a:pt x="379413" y="292100"/>
                    <a:pt x="377825" y="584200"/>
                    <a:pt x="376238" y="876300"/>
                  </a:cubicBezTo>
                  <a:lnTo>
                    <a:pt x="0" y="990600"/>
                  </a:ln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5" name="Freeform 28"/>
            <p:cNvSpPr>
              <a:spLocks/>
            </p:cNvSpPr>
            <p:nvPr/>
          </p:nvSpPr>
          <p:spPr bwMode="auto">
            <a:xfrm>
              <a:off x="5748338" y="2147888"/>
              <a:ext cx="1871662" cy="1733550"/>
            </a:xfrm>
            <a:custGeom>
              <a:avLst/>
              <a:gdLst>
                <a:gd name="T0" fmla="*/ 1871662 w 1871662"/>
                <a:gd name="T1" fmla="*/ 1733550 h 1733550"/>
                <a:gd name="T2" fmla="*/ 0 w 1871662"/>
                <a:gd name="T3" fmla="*/ 866775 h 1733550"/>
                <a:gd name="T4" fmla="*/ 0 w 1871662"/>
                <a:gd name="T5" fmla="*/ 0 h 1733550"/>
                <a:gd name="T6" fmla="*/ 1871662 w 1871662"/>
                <a:gd name="T7" fmla="*/ 866775 h 1733550"/>
                <a:gd name="T8" fmla="*/ 1871662 w 1871662"/>
                <a:gd name="T9" fmla="*/ 1733550 h 1733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71662" h="1733550">
                  <a:moveTo>
                    <a:pt x="1871662" y="1733550"/>
                  </a:moveTo>
                  <a:lnTo>
                    <a:pt x="0" y="866775"/>
                  </a:lnTo>
                  <a:lnTo>
                    <a:pt x="0" y="0"/>
                  </a:lnTo>
                  <a:lnTo>
                    <a:pt x="1871662" y="866775"/>
                  </a:lnTo>
                  <a:cubicBezTo>
                    <a:pt x="1870075" y="1157287"/>
                    <a:pt x="1868487" y="1447800"/>
                    <a:pt x="1871662" y="1733550"/>
                  </a:cubicBez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6" name="Freeform 29"/>
            <p:cNvSpPr>
              <a:spLocks/>
            </p:cNvSpPr>
            <p:nvPr/>
          </p:nvSpPr>
          <p:spPr bwMode="auto">
            <a:xfrm>
              <a:off x="5743575" y="2019300"/>
              <a:ext cx="2257425" cy="990600"/>
            </a:xfrm>
            <a:custGeom>
              <a:avLst/>
              <a:gdLst>
                <a:gd name="T0" fmla="*/ 0 w 2257425"/>
                <a:gd name="T1" fmla="*/ 119063 h 990600"/>
                <a:gd name="T2" fmla="*/ 1871664 w 2257425"/>
                <a:gd name="T3" fmla="*/ 990600 h 990600"/>
                <a:gd name="T4" fmla="*/ 2257425 w 2257425"/>
                <a:gd name="T5" fmla="*/ 876300 h 990600"/>
                <a:gd name="T6" fmla="*/ 381000 w 2257425"/>
                <a:gd name="T7" fmla="*/ 0 h 990600"/>
                <a:gd name="T8" fmla="*/ 0 w 2257425"/>
                <a:gd name="T9" fmla="*/ 119063 h 990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57425" h="990600">
                  <a:moveTo>
                    <a:pt x="0" y="119063"/>
                  </a:moveTo>
                  <a:lnTo>
                    <a:pt x="1871663" y="990600"/>
                  </a:lnTo>
                  <a:lnTo>
                    <a:pt x="2257425" y="876300"/>
                  </a:lnTo>
                  <a:lnTo>
                    <a:pt x="381000" y="0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1050" name="Straight Connector 48"/>
          <p:cNvCxnSpPr>
            <a:cxnSpLocks noChangeAspect="1"/>
          </p:cNvCxnSpPr>
          <p:nvPr/>
        </p:nvCxnSpPr>
        <p:spPr bwMode="auto">
          <a:xfrm flipV="1">
            <a:off x="8097838" y="3557588"/>
            <a:ext cx="528637" cy="176212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51" name="TextBox 49"/>
          <p:cNvSpPr txBox="1">
            <a:spLocks noChangeArrowheads="1"/>
          </p:cNvSpPr>
          <p:nvPr/>
        </p:nvSpPr>
        <p:spPr bwMode="auto">
          <a:xfrm>
            <a:off x="8534400" y="2971800"/>
            <a:ext cx="287338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h</a:t>
            </a:r>
          </a:p>
        </p:txBody>
      </p:sp>
      <p:cxnSp>
        <p:nvCxnSpPr>
          <p:cNvPr id="1052" name="Straight Connector 50"/>
          <p:cNvCxnSpPr>
            <a:cxnSpLocks noChangeShapeType="1"/>
          </p:cNvCxnSpPr>
          <p:nvPr/>
        </p:nvCxnSpPr>
        <p:spPr bwMode="auto">
          <a:xfrm rot="5400000">
            <a:off x="7405688" y="4191000"/>
            <a:ext cx="457200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53" name="TextBox 51"/>
          <p:cNvSpPr txBox="1">
            <a:spLocks noChangeArrowheads="1"/>
          </p:cNvSpPr>
          <p:nvPr/>
        </p:nvSpPr>
        <p:spPr bwMode="auto">
          <a:xfrm>
            <a:off x="7543800" y="4419600"/>
            <a:ext cx="74771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b=0.5h</a:t>
            </a:r>
          </a:p>
        </p:txBody>
      </p:sp>
      <p:sp useBgFill="1">
        <p:nvSpPr>
          <p:cNvPr id="59" name="Arc 58"/>
          <p:cNvSpPr/>
          <p:nvPr/>
        </p:nvSpPr>
        <p:spPr bwMode="auto">
          <a:xfrm>
            <a:off x="1343025" y="5029200"/>
            <a:ext cx="2514600" cy="1143000"/>
          </a:xfrm>
          <a:prstGeom prst="arc">
            <a:avLst>
              <a:gd name="adj1" fmla="val 10761375"/>
              <a:gd name="adj2" fmla="val 0"/>
            </a:avLst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txBody>
          <a:bodyPr/>
          <a:lstStyle/>
          <a:p>
            <a:pPr>
              <a:defRPr/>
            </a:pPr>
            <a:endParaRPr lang="en-US"/>
          </a:p>
        </p:txBody>
      </p:sp>
      <p:cxnSp>
        <p:nvCxnSpPr>
          <p:cNvPr id="1055" name="Straight Arrow Connector 61"/>
          <p:cNvCxnSpPr>
            <a:cxnSpLocks noChangeAspect="1"/>
          </p:cNvCxnSpPr>
          <p:nvPr/>
        </p:nvCxnSpPr>
        <p:spPr bwMode="auto">
          <a:xfrm rot="16200000" flipH="1">
            <a:off x="939800" y="5141913"/>
            <a:ext cx="777875" cy="9525"/>
          </a:xfrm>
          <a:prstGeom prst="straightConnector1">
            <a:avLst/>
          </a:prstGeom>
          <a:noFill/>
          <a:ln w="15875" algn="ctr">
            <a:solidFill>
              <a:schemeClr val="tx1"/>
            </a:solidFill>
            <a:round/>
            <a:headEnd/>
            <a:tailEnd type="stealth" w="sm" len="lg"/>
          </a:ln>
        </p:spPr>
      </p:cxnSp>
      <p:cxnSp>
        <p:nvCxnSpPr>
          <p:cNvPr id="1056" name="Straight Arrow Connector 62"/>
          <p:cNvCxnSpPr>
            <a:cxnSpLocks noChangeAspect="1"/>
          </p:cNvCxnSpPr>
          <p:nvPr/>
        </p:nvCxnSpPr>
        <p:spPr bwMode="auto">
          <a:xfrm rot="16200000" flipH="1">
            <a:off x="3463925" y="5165725"/>
            <a:ext cx="777875" cy="9525"/>
          </a:xfrm>
          <a:prstGeom prst="straightConnector1">
            <a:avLst/>
          </a:prstGeom>
          <a:noFill/>
          <a:ln w="15875" algn="ctr">
            <a:solidFill>
              <a:schemeClr val="tx1"/>
            </a:solidFill>
            <a:round/>
            <a:headEnd/>
            <a:tailEnd type="stealth" w="sm" len="lg"/>
          </a:ln>
        </p:spPr>
      </p:cxnSp>
      <p:cxnSp>
        <p:nvCxnSpPr>
          <p:cNvPr id="1057" name="Straight Arrow Connector 63"/>
          <p:cNvCxnSpPr>
            <a:cxnSpLocks noChangeAspect="1"/>
          </p:cNvCxnSpPr>
          <p:nvPr/>
        </p:nvCxnSpPr>
        <p:spPr bwMode="auto">
          <a:xfrm rot="16200000" flipH="1">
            <a:off x="2405856" y="4906169"/>
            <a:ext cx="296863" cy="3175"/>
          </a:xfrm>
          <a:prstGeom prst="straightConnector1">
            <a:avLst/>
          </a:prstGeom>
          <a:noFill/>
          <a:ln w="15875" algn="ctr">
            <a:solidFill>
              <a:schemeClr val="tx1"/>
            </a:solidFill>
            <a:round/>
            <a:headEnd/>
            <a:tailEnd type="stealth" w="sm" len="lg"/>
          </a:ln>
        </p:spPr>
      </p:cxnSp>
      <p:cxnSp>
        <p:nvCxnSpPr>
          <p:cNvPr id="1058" name="Straight Arrow Connector 64"/>
          <p:cNvCxnSpPr>
            <a:cxnSpLocks noChangeAspect="1"/>
          </p:cNvCxnSpPr>
          <p:nvPr/>
        </p:nvCxnSpPr>
        <p:spPr bwMode="auto">
          <a:xfrm rot="16200000" flipH="1">
            <a:off x="1678782" y="4956968"/>
            <a:ext cx="381000" cy="4763"/>
          </a:xfrm>
          <a:prstGeom prst="straightConnector1">
            <a:avLst/>
          </a:prstGeom>
          <a:noFill/>
          <a:ln w="15875" algn="ctr">
            <a:solidFill>
              <a:schemeClr val="tx1"/>
            </a:solidFill>
            <a:round/>
            <a:headEnd/>
            <a:tailEnd type="stealth" w="sm" len="lg"/>
          </a:ln>
        </p:spPr>
      </p:cxnSp>
      <p:cxnSp>
        <p:nvCxnSpPr>
          <p:cNvPr id="1059" name="Straight Arrow Connector 65"/>
          <p:cNvCxnSpPr>
            <a:cxnSpLocks noChangeAspect="1"/>
          </p:cNvCxnSpPr>
          <p:nvPr/>
        </p:nvCxnSpPr>
        <p:spPr bwMode="auto">
          <a:xfrm rot="16200000" flipH="1">
            <a:off x="3050382" y="4956968"/>
            <a:ext cx="381000" cy="4763"/>
          </a:xfrm>
          <a:prstGeom prst="straightConnector1">
            <a:avLst/>
          </a:prstGeom>
          <a:noFill/>
          <a:ln w="15875" algn="ctr">
            <a:solidFill>
              <a:schemeClr val="tx1"/>
            </a:solidFill>
            <a:round/>
            <a:headEnd/>
            <a:tailEnd type="stealth" w="sm" len="lg"/>
          </a:ln>
        </p:spPr>
      </p:cxnSp>
      <p:cxnSp>
        <p:nvCxnSpPr>
          <p:cNvPr id="1061" name="Straight Arrow Connector 73"/>
          <p:cNvCxnSpPr>
            <a:cxnSpLocks noChangeAspect="1"/>
          </p:cNvCxnSpPr>
          <p:nvPr/>
        </p:nvCxnSpPr>
        <p:spPr bwMode="auto">
          <a:xfrm rot="5400000">
            <a:off x="4152106" y="4953794"/>
            <a:ext cx="401638" cy="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stealth" w="sm" len="lg"/>
            <a:tailEnd type="stealth" w="sm" len="lg"/>
          </a:ln>
        </p:spPr>
      </p:cxnSp>
      <p:sp>
        <p:nvSpPr>
          <p:cNvPr id="1062" name="TextBox 74"/>
          <p:cNvSpPr txBox="1">
            <a:spLocks noChangeArrowheads="1"/>
          </p:cNvSpPr>
          <p:nvPr/>
        </p:nvSpPr>
        <p:spPr bwMode="auto">
          <a:xfrm>
            <a:off x="4076700" y="4505325"/>
            <a:ext cx="431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NA</a:t>
            </a:r>
          </a:p>
        </p:txBody>
      </p:sp>
      <p:graphicFrame>
        <p:nvGraphicFramePr>
          <p:cNvPr id="1026" name="Object 6"/>
          <p:cNvGraphicFramePr>
            <a:graphicFrameLocks noChangeAspect="1"/>
          </p:cNvGraphicFramePr>
          <p:nvPr/>
        </p:nvGraphicFramePr>
        <p:xfrm>
          <a:off x="4495800" y="4724400"/>
          <a:ext cx="965200" cy="428625"/>
        </p:xfrm>
        <a:graphic>
          <a:graphicData uri="http://schemas.openxmlformats.org/presentationml/2006/ole">
            <p:oleObj spid="_x0000_s1026" name="Equation" r:id="rId4" imgW="965160" imgH="393480" progId="Equation.DSMT4">
              <p:embed/>
            </p:oleObj>
          </a:graphicData>
        </a:graphic>
      </p:graphicFrame>
      <p:graphicFrame>
        <p:nvGraphicFramePr>
          <p:cNvPr id="1027" name="Object 7"/>
          <p:cNvGraphicFramePr>
            <a:graphicFrameLocks noChangeAspect="1"/>
          </p:cNvGraphicFramePr>
          <p:nvPr/>
        </p:nvGraphicFramePr>
        <p:xfrm>
          <a:off x="1371600" y="5486400"/>
          <a:ext cx="1460500" cy="254000"/>
        </p:xfrm>
        <a:graphic>
          <a:graphicData uri="http://schemas.openxmlformats.org/presentationml/2006/ole">
            <p:oleObj spid="_x0000_s1027" name="Equation" r:id="rId5" imgW="1460160" imgH="253800" progId="Equation.DSMT4">
              <p:embed/>
            </p:oleObj>
          </a:graphicData>
        </a:graphic>
      </p:graphicFrame>
      <p:sp>
        <p:nvSpPr>
          <p:cNvPr id="1063" name="Rectangle 53"/>
          <p:cNvSpPr>
            <a:spLocks noChangeArrowheads="1"/>
          </p:cNvSpPr>
          <p:nvPr/>
        </p:nvSpPr>
        <p:spPr bwMode="auto">
          <a:xfrm>
            <a:off x="6324600" y="4067175"/>
            <a:ext cx="533400" cy="1371600"/>
          </a:xfrm>
          <a:prstGeom prst="rect">
            <a:avLst/>
          </a:prstGeom>
          <a:solidFill>
            <a:schemeClr val="accent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5" name="Arc 94"/>
          <p:cNvSpPr/>
          <p:nvPr/>
        </p:nvSpPr>
        <p:spPr bwMode="auto">
          <a:xfrm>
            <a:off x="6067425" y="4495800"/>
            <a:ext cx="1066800" cy="762000"/>
          </a:xfrm>
          <a:prstGeom prst="arc">
            <a:avLst>
              <a:gd name="adj1" fmla="val 3012935"/>
              <a:gd name="adj2" fmla="val 7757574"/>
            </a:avLst>
          </a:prstGeom>
          <a:solidFill>
            <a:schemeClr val="bg1">
              <a:lumMod val="75000"/>
              <a:alpha val="73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8" name="Rectangle 97"/>
          <p:cNvSpPr/>
          <p:nvPr/>
        </p:nvSpPr>
        <p:spPr bwMode="auto">
          <a:xfrm>
            <a:off x="6324600" y="4724400"/>
            <a:ext cx="533400" cy="457200"/>
          </a:xfrm>
          <a:prstGeom prst="rect">
            <a:avLst/>
          </a:prstGeom>
          <a:solidFill>
            <a:schemeClr val="bg1">
              <a:lumMod val="75000"/>
              <a:alpha val="7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cxnSp>
        <p:nvCxnSpPr>
          <p:cNvPr id="1066" name="Straight Arrow Connector 84"/>
          <p:cNvCxnSpPr>
            <a:cxnSpLocks noChangeAspect="1"/>
          </p:cNvCxnSpPr>
          <p:nvPr/>
        </p:nvCxnSpPr>
        <p:spPr bwMode="auto">
          <a:xfrm rot="16200000" flipH="1">
            <a:off x="6106319" y="4952206"/>
            <a:ext cx="457200" cy="1588"/>
          </a:xfrm>
          <a:prstGeom prst="straightConnector1">
            <a:avLst/>
          </a:prstGeom>
          <a:noFill/>
          <a:ln w="15875" algn="ctr">
            <a:solidFill>
              <a:schemeClr val="tx1"/>
            </a:solidFill>
            <a:round/>
            <a:headEnd/>
            <a:tailEnd type="stealth" w="sm" len="lg"/>
          </a:ln>
        </p:spPr>
      </p:cxnSp>
      <p:cxnSp>
        <p:nvCxnSpPr>
          <p:cNvPr id="1067" name="Straight Arrow Connector 98"/>
          <p:cNvCxnSpPr>
            <a:cxnSpLocks noChangeAspect="1"/>
          </p:cNvCxnSpPr>
          <p:nvPr/>
        </p:nvCxnSpPr>
        <p:spPr bwMode="auto">
          <a:xfrm rot="16200000" flipH="1">
            <a:off x="6628607" y="4971256"/>
            <a:ext cx="457200" cy="1587"/>
          </a:xfrm>
          <a:prstGeom prst="straightConnector1">
            <a:avLst/>
          </a:prstGeom>
          <a:noFill/>
          <a:ln w="15875" algn="ctr">
            <a:solidFill>
              <a:schemeClr val="tx1"/>
            </a:solidFill>
            <a:round/>
            <a:headEnd/>
            <a:tailEnd type="stealth" w="sm" len="lg"/>
          </a:ln>
        </p:spPr>
      </p:cxnSp>
      <p:cxnSp>
        <p:nvCxnSpPr>
          <p:cNvPr id="1068" name="Straight Arrow Connector 99"/>
          <p:cNvCxnSpPr>
            <a:cxnSpLocks noChangeAspect="1"/>
          </p:cNvCxnSpPr>
          <p:nvPr/>
        </p:nvCxnSpPr>
        <p:spPr bwMode="auto">
          <a:xfrm rot="16200000" flipH="1">
            <a:off x="6233319" y="4983956"/>
            <a:ext cx="488950" cy="1588"/>
          </a:xfrm>
          <a:prstGeom prst="straightConnector1">
            <a:avLst/>
          </a:prstGeom>
          <a:noFill/>
          <a:ln w="15875" algn="ctr">
            <a:solidFill>
              <a:schemeClr val="tx1"/>
            </a:solidFill>
            <a:round/>
            <a:headEnd/>
            <a:tailEnd type="stealth" w="sm" len="lg"/>
          </a:ln>
        </p:spPr>
      </p:cxnSp>
      <p:cxnSp>
        <p:nvCxnSpPr>
          <p:cNvPr id="1069" name="Straight Arrow Connector 100"/>
          <p:cNvCxnSpPr>
            <a:cxnSpLocks noChangeAspect="1"/>
          </p:cNvCxnSpPr>
          <p:nvPr/>
        </p:nvCxnSpPr>
        <p:spPr bwMode="auto">
          <a:xfrm rot="16200000" flipH="1">
            <a:off x="6452394" y="4974431"/>
            <a:ext cx="488950" cy="1588"/>
          </a:xfrm>
          <a:prstGeom prst="straightConnector1">
            <a:avLst/>
          </a:prstGeom>
          <a:noFill/>
          <a:ln w="15875" algn="ctr">
            <a:solidFill>
              <a:schemeClr val="tx1"/>
            </a:solidFill>
            <a:round/>
            <a:headEnd/>
            <a:tailEnd type="stealth" w="sm" len="lg"/>
          </a:ln>
        </p:spPr>
      </p:cxnSp>
      <p:graphicFrame>
        <p:nvGraphicFramePr>
          <p:cNvPr id="1028" name="Object 9"/>
          <p:cNvGraphicFramePr>
            <a:graphicFrameLocks noChangeAspect="1"/>
          </p:cNvGraphicFramePr>
          <p:nvPr/>
        </p:nvGraphicFramePr>
        <p:xfrm>
          <a:off x="6934200" y="5257800"/>
          <a:ext cx="1460500" cy="254000"/>
        </p:xfrm>
        <a:graphic>
          <a:graphicData uri="http://schemas.openxmlformats.org/presentationml/2006/ole">
            <p:oleObj spid="_x0000_s1028" name="Equation" r:id="rId6" imgW="1460160" imgH="253800" progId="Equation.DSMT4">
              <p:embed/>
            </p:oleObj>
          </a:graphicData>
        </a:graphic>
      </p:graphicFrame>
      <p:cxnSp>
        <p:nvCxnSpPr>
          <p:cNvPr id="1070" name="Straight Connector 57"/>
          <p:cNvCxnSpPr>
            <a:cxnSpLocks noChangeShapeType="1"/>
          </p:cNvCxnSpPr>
          <p:nvPr/>
        </p:nvCxnSpPr>
        <p:spPr bwMode="auto">
          <a:xfrm flipV="1">
            <a:off x="876300" y="4724400"/>
            <a:ext cx="6591300" cy="28575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71" name="Straight Arrow Connector 102"/>
          <p:cNvCxnSpPr>
            <a:cxnSpLocks noChangeShapeType="1"/>
          </p:cNvCxnSpPr>
          <p:nvPr/>
        </p:nvCxnSpPr>
        <p:spPr bwMode="auto">
          <a:xfrm rot="5400000">
            <a:off x="7483475" y="3413125"/>
            <a:ext cx="731838" cy="1588"/>
          </a:xfrm>
          <a:prstGeom prst="straightConnector1">
            <a:avLst/>
          </a:prstGeom>
          <a:noFill/>
          <a:ln w="50800" algn="ctr">
            <a:solidFill>
              <a:schemeClr val="tx1"/>
            </a:solidFill>
            <a:round/>
            <a:headEnd/>
            <a:tailEnd type="stealth" w="lg" len="lg"/>
          </a:ln>
        </p:spPr>
      </p:cxnSp>
      <p:sp>
        <p:nvSpPr>
          <p:cNvPr id="1072" name="TextBox 103"/>
          <p:cNvSpPr txBox="1">
            <a:spLocks noChangeArrowheads="1"/>
          </p:cNvSpPr>
          <p:nvPr/>
        </p:nvSpPr>
        <p:spPr bwMode="auto">
          <a:xfrm>
            <a:off x="2819400" y="3429000"/>
            <a:ext cx="2952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P</a:t>
            </a:r>
          </a:p>
        </p:txBody>
      </p:sp>
      <p:sp>
        <p:nvSpPr>
          <p:cNvPr id="1073" name="TextBox 104"/>
          <p:cNvSpPr txBox="1">
            <a:spLocks noChangeArrowheads="1"/>
          </p:cNvSpPr>
          <p:nvPr/>
        </p:nvSpPr>
        <p:spPr bwMode="auto">
          <a:xfrm>
            <a:off x="7581900" y="3124200"/>
            <a:ext cx="2952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P</a:t>
            </a:r>
          </a:p>
        </p:txBody>
      </p:sp>
      <p:cxnSp>
        <p:nvCxnSpPr>
          <p:cNvPr id="1060" name="Straight Connector 66"/>
          <p:cNvCxnSpPr>
            <a:cxnSpLocks noChangeShapeType="1"/>
          </p:cNvCxnSpPr>
          <p:nvPr/>
        </p:nvCxnSpPr>
        <p:spPr bwMode="auto">
          <a:xfrm>
            <a:off x="1352550" y="5162550"/>
            <a:ext cx="6115050" cy="19050"/>
          </a:xfrm>
          <a:prstGeom prst="line">
            <a:avLst/>
          </a:prstGeom>
          <a:noFill/>
          <a:ln w="19050" algn="ctr">
            <a:solidFill>
              <a:schemeClr val="tx1"/>
            </a:solidFill>
            <a:prstDash val="dash"/>
            <a:round/>
            <a:headEnd/>
            <a:tailEnd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MER311: Advanced Strength of Materials</a:t>
            </a: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FE8BB38-D598-4226-B876-E1EF2E4267F6}" type="slidenum">
              <a:rPr lang="en-US" smtClean="0"/>
              <a:pPr/>
              <a:t>20</a:t>
            </a:fld>
            <a:endParaRPr lang="en-US" smtClean="0"/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Load at Intersection</a:t>
            </a:r>
          </a:p>
        </p:txBody>
      </p:sp>
      <p:pic>
        <p:nvPicPr>
          <p:cNvPr id="23557" name="Picture 5" descr="L20F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981200"/>
            <a:ext cx="7848600" cy="401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MER311: Advanced Strength of Materials</a:t>
            </a:r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9BA7801-7A6F-4F42-B6D7-3BE53D34DC07}" type="slidenum">
              <a:rPr lang="en-US" smtClean="0"/>
              <a:pPr/>
              <a:t>21</a:t>
            </a:fld>
            <a:endParaRPr lang="en-US" smtClean="0"/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Different Configurations</a:t>
            </a:r>
          </a:p>
        </p:txBody>
      </p:sp>
      <p:pic>
        <p:nvPicPr>
          <p:cNvPr id="24581" name="Picture 5" descr="L20F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828800"/>
            <a:ext cx="9144000" cy="439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MER311: Advanced Strength of Materials</a:t>
            </a: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F99874-D709-4FC3-A34D-626306442C58}" type="slidenum">
              <a:rPr lang="en-US" smtClean="0"/>
              <a:pPr/>
              <a:t>22</a:t>
            </a:fld>
            <a:endParaRPr lang="en-US" smtClean="0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</a:t>
            </a:r>
          </a:p>
        </p:txBody>
      </p:sp>
      <p:pic>
        <p:nvPicPr>
          <p:cNvPr id="25605" name="Picture 5" descr="L20F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1676400"/>
            <a:ext cx="416877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441325" y="2178050"/>
            <a:ext cx="4054475" cy="2563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A box beam is to be constructed from four boards nailed together as shown.  If each nail can support a shear force of 30lb, determine the maximum spacing s of nails at B and C so that the beam will support a vertical force of 80lbs.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val 41"/>
          <p:cNvSpPr/>
          <p:nvPr/>
        </p:nvSpPr>
        <p:spPr bwMode="auto">
          <a:xfrm rot="1770069">
            <a:off x="874857" y="2642741"/>
            <a:ext cx="1371600" cy="2057400"/>
          </a:xfrm>
          <a:prstGeom prst="ellipse">
            <a:avLst/>
          </a:prstGeom>
          <a:solidFill>
            <a:srgbClr val="3366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 bwMode="auto">
          <a:xfrm rot="5400000">
            <a:off x="716280" y="4716145"/>
            <a:ext cx="192024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28" name="Straight Connector 27"/>
          <p:cNvCxnSpPr>
            <a:cxnSpLocks noChangeAspect="1"/>
          </p:cNvCxnSpPr>
          <p:nvPr/>
        </p:nvCxnSpPr>
        <p:spPr bwMode="auto">
          <a:xfrm flipV="1">
            <a:off x="387350" y="3762375"/>
            <a:ext cx="1280160" cy="74482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stealth" w="med" len="lg"/>
            <a:tailEnd type="none" w="med" len="lg"/>
          </a:ln>
          <a:effectLst/>
        </p:spPr>
      </p:cxnSp>
      <p:sp>
        <p:nvSpPr>
          <p:cNvPr id="5122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MER311: Advanced Strength of Materials</a:t>
            </a:r>
          </a:p>
        </p:txBody>
      </p:sp>
      <p:sp>
        <p:nvSpPr>
          <p:cNvPr id="512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A4BAF85-889F-40D3-B50F-6B04F07290BF}" type="slidenum">
              <a:rPr lang="en-US" smtClean="0"/>
              <a:pPr/>
              <a:t>3</a:t>
            </a:fld>
            <a:endParaRPr lang="en-US" smtClean="0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Error in Circular Beams</a:t>
            </a:r>
          </a:p>
        </p:txBody>
      </p:sp>
      <p:sp>
        <p:nvSpPr>
          <p:cNvPr id="16" name="Oval 15"/>
          <p:cNvSpPr/>
          <p:nvPr/>
        </p:nvSpPr>
        <p:spPr bwMode="auto">
          <a:xfrm rot="1534769">
            <a:off x="1145508" y="3063643"/>
            <a:ext cx="990600" cy="129540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7" name="Freeform 16"/>
          <p:cNvSpPr/>
          <p:nvPr/>
        </p:nvSpPr>
        <p:spPr bwMode="auto">
          <a:xfrm>
            <a:off x="1371600" y="3108804"/>
            <a:ext cx="3045125" cy="2389517"/>
          </a:xfrm>
          <a:custGeom>
            <a:avLst/>
            <a:gdLst>
              <a:gd name="connsiteX0" fmla="*/ 543464 w 3045125"/>
              <a:gd name="connsiteY0" fmla="*/ 0 h 2389517"/>
              <a:gd name="connsiteX1" fmla="*/ 0 w 3045125"/>
              <a:gd name="connsiteY1" fmla="*/ 1190446 h 2389517"/>
              <a:gd name="connsiteX2" fmla="*/ 2493034 w 3045125"/>
              <a:gd name="connsiteY2" fmla="*/ 2389517 h 2389517"/>
              <a:gd name="connsiteX3" fmla="*/ 3045125 w 3045125"/>
              <a:gd name="connsiteY3" fmla="*/ 1199072 h 2389517"/>
              <a:gd name="connsiteX4" fmla="*/ 543464 w 3045125"/>
              <a:gd name="connsiteY4" fmla="*/ 0 h 2389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5125" h="2389517">
                <a:moveTo>
                  <a:pt x="543464" y="0"/>
                </a:moveTo>
                <a:lnTo>
                  <a:pt x="0" y="1190446"/>
                </a:lnTo>
                <a:lnTo>
                  <a:pt x="2493034" y="2389517"/>
                </a:lnTo>
                <a:lnTo>
                  <a:pt x="3045125" y="1199072"/>
                </a:lnTo>
                <a:lnTo>
                  <a:pt x="543464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 rot="1534769">
            <a:off x="3590257" y="4242944"/>
            <a:ext cx="990600" cy="129540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25" name="Straight Connector 24"/>
          <p:cNvCxnSpPr>
            <a:cxnSpLocks noChangeAspect="1"/>
          </p:cNvCxnSpPr>
          <p:nvPr/>
        </p:nvCxnSpPr>
        <p:spPr bwMode="auto">
          <a:xfrm>
            <a:off x="1902364" y="3121504"/>
            <a:ext cx="2377440" cy="114442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>
            <a:cxnSpLocks noChangeAspect="1"/>
          </p:cNvCxnSpPr>
          <p:nvPr/>
        </p:nvCxnSpPr>
        <p:spPr bwMode="auto">
          <a:xfrm>
            <a:off x="1371600" y="4302125"/>
            <a:ext cx="2468880" cy="118843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Straight Connector 36"/>
          <p:cNvCxnSpPr>
            <a:cxnSpLocks noChangeAspect="1"/>
          </p:cNvCxnSpPr>
          <p:nvPr/>
        </p:nvCxnSpPr>
        <p:spPr bwMode="auto">
          <a:xfrm>
            <a:off x="4968902" y="5327820"/>
            <a:ext cx="182880" cy="8778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39" name="Straight Connector 38"/>
          <p:cNvCxnSpPr/>
          <p:nvPr/>
        </p:nvCxnSpPr>
        <p:spPr bwMode="auto">
          <a:xfrm rot="5400000">
            <a:off x="1584960" y="5841365"/>
            <a:ext cx="18288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41" name="Straight Connector 40"/>
          <p:cNvCxnSpPr>
            <a:cxnSpLocks noChangeAspect="1"/>
          </p:cNvCxnSpPr>
          <p:nvPr/>
        </p:nvCxnSpPr>
        <p:spPr bwMode="auto">
          <a:xfrm flipV="1">
            <a:off x="152400" y="4530725"/>
            <a:ext cx="182880" cy="10640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stealth" w="med" len="lg"/>
            <a:tailEnd type="none" w="med" len="lg"/>
          </a:ln>
          <a:effectLst/>
        </p:spPr>
      </p:cxnSp>
      <p:cxnSp>
        <p:nvCxnSpPr>
          <p:cNvPr id="36" name="Straight Connector 35"/>
          <p:cNvCxnSpPr>
            <a:cxnSpLocks noChangeAspect="1"/>
          </p:cNvCxnSpPr>
          <p:nvPr/>
        </p:nvCxnSpPr>
        <p:spPr bwMode="auto">
          <a:xfrm>
            <a:off x="4114800" y="4911728"/>
            <a:ext cx="822960" cy="39502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graphicFrame>
        <p:nvGraphicFramePr>
          <p:cNvPr id="43" name="Object 42"/>
          <p:cNvGraphicFramePr>
            <a:graphicFrameLocks noChangeAspect="1"/>
          </p:cNvGraphicFramePr>
          <p:nvPr/>
        </p:nvGraphicFramePr>
        <p:xfrm>
          <a:off x="1447800" y="5521325"/>
          <a:ext cx="203200" cy="223520"/>
        </p:xfrm>
        <a:graphic>
          <a:graphicData uri="http://schemas.openxmlformats.org/presentationml/2006/ole">
            <p:oleObj spid="_x0000_s17410" name="Equation" r:id="rId4" imgW="126720" imgH="139680" progId="Equation.DSMT4">
              <p:embed/>
            </p:oleObj>
          </a:graphicData>
        </a:graphic>
      </p:graphicFrame>
      <p:graphicFrame>
        <p:nvGraphicFramePr>
          <p:cNvPr id="17411" name="Object 3"/>
          <p:cNvGraphicFramePr>
            <a:graphicFrameLocks noChangeAspect="1"/>
          </p:cNvGraphicFramePr>
          <p:nvPr/>
        </p:nvGraphicFramePr>
        <p:xfrm>
          <a:off x="4867275" y="4967288"/>
          <a:ext cx="223838" cy="265112"/>
        </p:xfrm>
        <a:graphic>
          <a:graphicData uri="http://schemas.openxmlformats.org/presentationml/2006/ole">
            <p:oleObj spid="_x0000_s17411" name="Equation" r:id="rId5" imgW="139680" imgH="164880" progId="Equation.DSMT4">
              <p:embed/>
            </p:oleObj>
          </a:graphicData>
        </a:graphic>
      </p:graphicFrame>
      <p:graphicFrame>
        <p:nvGraphicFramePr>
          <p:cNvPr id="17412" name="Object 4"/>
          <p:cNvGraphicFramePr>
            <a:graphicFrameLocks noChangeAspect="1"/>
          </p:cNvGraphicFramePr>
          <p:nvPr/>
        </p:nvGraphicFramePr>
        <p:xfrm>
          <a:off x="381000" y="4159250"/>
          <a:ext cx="203200" cy="203200"/>
        </p:xfrm>
        <a:graphic>
          <a:graphicData uri="http://schemas.openxmlformats.org/presentationml/2006/ole">
            <p:oleObj spid="_x0000_s17412" name="Equation" r:id="rId6" imgW="126720" imgH="126720" progId="Equation.DSMT4">
              <p:embed/>
            </p:oleObj>
          </a:graphicData>
        </a:graphic>
      </p:graphicFrame>
      <p:graphicFrame>
        <p:nvGraphicFramePr>
          <p:cNvPr id="17413" name="Object 5"/>
          <p:cNvGraphicFramePr>
            <a:graphicFrameLocks noChangeAspect="1"/>
          </p:cNvGraphicFramePr>
          <p:nvPr/>
        </p:nvGraphicFramePr>
        <p:xfrm>
          <a:off x="1447800" y="5749925"/>
          <a:ext cx="161925" cy="346075"/>
        </p:xfrm>
        <a:graphic>
          <a:graphicData uri="http://schemas.openxmlformats.org/presentationml/2006/ole">
            <p:oleObj spid="_x0000_s17413" name="Equation" r:id="rId7" imgW="101520" imgH="215640" progId="Equation.DSMT4">
              <p:embed/>
            </p:oleObj>
          </a:graphicData>
        </a:graphic>
      </p:graphicFrame>
      <p:graphicFrame>
        <p:nvGraphicFramePr>
          <p:cNvPr id="17414" name="Object 6"/>
          <p:cNvGraphicFramePr>
            <a:graphicFrameLocks noChangeAspect="1"/>
          </p:cNvGraphicFramePr>
          <p:nvPr/>
        </p:nvGraphicFramePr>
        <p:xfrm>
          <a:off x="5105400" y="4987925"/>
          <a:ext cx="203200" cy="387350"/>
        </p:xfrm>
        <a:graphic>
          <a:graphicData uri="http://schemas.openxmlformats.org/presentationml/2006/ole">
            <p:oleObj spid="_x0000_s17414" name="Equation" r:id="rId8" imgW="126720" imgH="241200" progId="Equation.DSMT4">
              <p:embed/>
            </p:oleObj>
          </a:graphicData>
        </a:graphic>
      </p:graphicFrame>
      <p:graphicFrame>
        <p:nvGraphicFramePr>
          <p:cNvPr id="17415" name="Object 7"/>
          <p:cNvGraphicFramePr>
            <a:graphicFrameLocks noChangeAspect="1"/>
          </p:cNvGraphicFramePr>
          <p:nvPr/>
        </p:nvGraphicFramePr>
        <p:xfrm>
          <a:off x="152400" y="4149725"/>
          <a:ext cx="203200" cy="346075"/>
        </p:xfrm>
        <a:graphic>
          <a:graphicData uri="http://schemas.openxmlformats.org/presentationml/2006/ole">
            <p:oleObj spid="_x0000_s17415" name="Equation" r:id="rId9" imgW="126720" imgH="215640" progId="Equation.DSMT4">
              <p:embed/>
            </p:oleObj>
          </a:graphicData>
        </a:graphic>
      </p:graphicFrame>
      <p:cxnSp>
        <p:nvCxnSpPr>
          <p:cNvPr id="50" name="Straight Arrow Connector 49"/>
          <p:cNvCxnSpPr/>
          <p:nvPr/>
        </p:nvCxnSpPr>
        <p:spPr bwMode="auto">
          <a:xfrm rot="5400000">
            <a:off x="3658394" y="4910931"/>
            <a:ext cx="914400" cy="15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graphicFrame>
        <p:nvGraphicFramePr>
          <p:cNvPr id="17416" name="Object 8"/>
          <p:cNvGraphicFramePr>
            <a:graphicFrameLocks noChangeAspect="1"/>
          </p:cNvGraphicFramePr>
          <p:nvPr/>
        </p:nvGraphicFramePr>
        <p:xfrm>
          <a:off x="3657600" y="4683125"/>
          <a:ext cx="446088" cy="346075"/>
        </p:xfrm>
        <a:graphic>
          <a:graphicData uri="http://schemas.openxmlformats.org/presentationml/2006/ole">
            <p:oleObj spid="_x0000_s17416" name="Equation" r:id="rId10" imgW="279360" imgH="215640" progId="Equation.DSMT4">
              <p:embed/>
            </p:oleObj>
          </a:graphicData>
        </a:graphic>
      </p:graphicFrame>
      <p:sp>
        <p:nvSpPr>
          <p:cNvPr id="52" name="Oval 51"/>
          <p:cNvSpPr/>
          <p:nvPr/>
        </p:nvSpPr>
        <p:spPr bwMode="auto">
          <a:xfrm>
            <a:off x="5029200" y="2133600"/>
            <a:ext cx="1828800" cy="182880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53" name="Straight Connector 52"/>
          <p:cNvCxnSpPr/>
          <p:nvPr/>
        </p:nvCxnSpPr>
        <p:spPr bwMode="auto">
          <a:xfrm rot="5400000">
            <a:off x="4663440" y="3261360"/>
            <a:ext cx="256032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54" name="Straight Connector 53"/>
          <p:cNvCxnSpPr/>
          <p:nvPr/>
        </p:nvCxnSpPr>
        <p:spPr bwMode="auto">
          <a:xfrm rot="5400000">
            <a:off x="5852160" y="4774565"/>
            <a:ext cx="18288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graphicFrame>
        <p:nvGraphicFramePr>
          <p:cNvPr id="55" name="Object 54"/>
          <p:cNvGraphicFramePr>
            <a:graphicFrameLocks noChangeAspect="1"/>
          </p:cNvGraphicFramePr>
          <p:nvPr/>
        </p:nvGraphicFramePr>
        <p:xfrm>
          <a:off x="5715000" y="4454525"/>
          <a:ext cx="203200" cy="223520"/>
        </p:xfrm>
        <a:graphic>
          <a:graphicData uri="http://schemas.openxmlformats.org/presentationml/2006/ole">
            <p:oleObj spid="_x0000_s17417" name="Equation" r:id="rId11" imgW="126720" imgH="139680" progId="Equation.DSMT4">
              <p:embed/>
            </p:oleObj>
          </a:graphicData>
        </a:graphic>
      </p:graphicFrame>
      <p:graphicFrame>
        <p:nvGraphicFramePr>
          <p:cNvPr id="56" name="Object 5"/>
          <p:cNvGraphicFramePr>
            <a:graphicFrameLocks noChangeAspect="1"/>
          </p:cNvGraphicFramePr>
          <p:nvPr/>
        </p:nvGraphicFramePr>
        <p:xfrm>
          <a:off x="5715000" y="4683125"/>
          <a:ext cx="161925" cy="346075"/>
        </p:xfrm>
        <a:graphic>
          <a:graphicData uri="http://schemas.openxmlformats.org/presentationml/2006/ole">
            <p:oleObj spid="_x0000_s17418" name="Equation" r:id="rId12" imgW="101520" imgH="215640" progId="Equation.DSMT4">
              <p:embed/>
            </p:oleObj>
          </a:graphicData>
        </a:graphic>
      </p:graphicFrame>
      <p:cxnSp>
        <p:nvCxnSpPr>
          <p:cNvPr id="60" name="Straight Arrow Connector 59"/>
          <p:cNvCxnSpPr/>
          <p:nvPr/>
        </p:nvCxnSpPr>
        <p:spPr bwMode="auto">
          <a:xfrm rot="10800000">
            <a:off x="4130040" y="3034010"/>
            <a:ext cx="3108960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61" name="Straight Arrow Connector 60"/>
          <p:cNvCxnSpPr/>
          <p:nvPr/>
        </p:nvCxnSpPr>
        <p:spPr bwMode="auto">
          <a:xfrm rot="10800000">
            <a:off x="3810000" y="3505200"/>
            <a:ext cx="274320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graphicFrame>
        <p:nvGraphicFramePr>
          <p:cNvPr id="17419" name="Object 11"/>
          <p:cNvGraphicFramePr>
            <a:graphicFrameLocks noChangeAspect="1"/>
          </p:cNvGraphicFramePr>
          <p:nvPr/>
        </p:nvGraphicFramePr>
        <p:xfrm>
          <a:off x="4038600" y="2743200"/>
          <a:ext cx="203200" cy="203200"/>
        </p:xfrm>
        <a:graphic>
          <a:graphicData uri="http://schemas.openxmlformats.org/presentationml/2006/ole">
            <p:oleObj spid="_x0000_s17419" name="Equation" r:id="rId13" imgW="126720" imgH="126720" progId="Equation.DSMT4">
              <p:embed/>
            </p:oleObj>
          </a:graphicData>
        </a:graphic>
      </p:graphicFrame>
      <p:graphicFrame>
        <p:nvGraphicFramePr>
          <p:cNvPr id="17420" name="Object 12"/>
          <p:cNvGraphicFramePr>
            <a:graphicFrameLocks noChangeAspect="1"/>
          </p:cNvGraphicFramePr>
          <p:nvPr/>
        </p:nvGraphicFramePr>
        <p:xfrm>
          <a:off x="3733800" y="2667000"/>
          <a:ext cx="203200" cy="346075"/>
        </p:xfrm>
        <a:graphic>
          <a:graphicData uri="http://schemas.openxmlformats.org/presentationml/2006/ole">
            <p:oleObj spid="_x0000_s17420" name="Equation" r:id="rId14" imgW="126720" imgH="215640" progId="Equation.DSMT4">
              <p:embed/>
            </p:oleObj>
          </a:graphicData>
        </a:graphic>
      </p:graphicFrame>
      <p:sp>
        <p:nvSpPr>
          <p:cNvPr id="65" name="Chord 64"/>
          <p:cNvSpPr/>
          <p:nvPr/>
        </p:nvSpPr>
        <p:spPr bwMode="auto">
          <a:xfrm>
            <a:off x="5029200" y="3048000"/>
            <a:ext cx="1828800" cy="609600"/>
          </a:xfrm>
          <a:prstGeom prst="chord">
            <a:avLst>
              <a:gd name="adj1" fmla="val 391636"/>
              <a:gd name="adj2" fmla="val 10561048"/>
            </a:avLst>
          </a:prstGeom>
          <a:solidFill>
            <a:schemeClr val="bg1">
              <a:lumMod val="75000"/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67" name="Freeform 66"/>
          <p:cNvSpPr/>
          <p:nvPr/>
        </p:nvSpPr>
        <p:spPr bwMode="auto">
          <a:xfrm>
            <a:off x="5031537" y="3028833"/>
            <a:ext cx="1834410" cy="420736"/>
          </a:xfrm>
          <a:custGeom>
            <a:avLst/>
            <a:gdLst>
              <a:gd name="connsiteX0" fmla="*/ 0 w 1834410"/>
              <a:gd name="connsiteY0" fmla="*/ 0 h 420736"/>
              <a:gd name="connsiteX1" fmla="*/ 1834410 w 1834410"/>
              <a:gd name="connsiteY1" fmla="*/ 16830 h 420736"/>
              <a:gd name="connsiteX2" fmla="*/ 1800751 w 1834410"/>
              <a:gd name="connsiteY2" fmla="*/ 420736 h 420736"/>
              <a:gd name="connsiteX3" fmla="*/ 22440 w 1834410"/>
              <a:gd name="connsiteY3" fmla="*/ 392687 h 420736"/>
              <a:gd name="connsiteX4" fmla="*/ 0 w 1834410"/>
              <a:gd name="connsiteY4" fmla="*/ 0 h 420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4410" h="420736">
                <a:moveTo>
                  <a:pt x="0" y="0"/>
                </a:moveTo>
                <a:lnTo>
                  <a:pt x="1834410" y="16830"/>
                </a:lnTo>
                <a:lnTo>
                  <a:pt x="1800751" y="420736"/>
                </a:lnTo>
                <a:lnTo>
                  <a:pt x="22440" y="39268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69" name="Straight Arrow Connector 68"/>
          <p:cNvCxnSpPr>
            <a:stCxn id="67" idx="0"/>
          </p:cNvCxnSpPr>
          <p:nvPr/>
        </p:nvCxnSpPr>
        <p:spPr bwMode="auto">
          <a:xfrm flipH="1">
            <a:off x="5029200" y="3028833"/>
            <a:ext cx="2337" cy="40016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lg"/>
          </a:ln>
          <a:effectLst/>
        </p:spPr>
      </p:cxnSp>
      <p:cxnSp>
        <p:nvCxnSpPr>
          <p:cNvPr id="70" name="Straight Arrow Connector 69"/>
          <p:cNvCxnSpPr/>
          <p:nvPr/>
        </p:nvCxnSpPr>
        <p:spPr bwMode="auto">
          <a:xfrm flipH="1">
            <a:off x="6846780" y="3048000"/>
            <a:ext cx="2337" cy="40016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lg"/>
          </a:ln>
          <a:effectLst/>
        </p:spPr>
      </p:cxnSp>
      <p:cxnSp>
        <p:nvCxnSpPr>
          <p:cNvPr id="71" name="Straight Arrow Connector 70"/>
          <p:cNvCxnSpPr/>
          <p:nvPr/>
        </p:nvCxnSpPr>
        <p:spPr bwMode="auto">
          <a:xfrm flipH="1">
            <a:off x="5943600" y="3047999"/>
            <a:ext cx="2337" cy="61264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lg"/>
          </a:ln>
          <a:effectLst/>
        </p:spPr>
      </p:cxnSp>
      <p:cxnSp>
        <p:nvCxnSpPr>
          <p:cNvPr id="72" name="Straight Arrow Connector 71"/>
          <p:cNvCxnSpPr/>
          <p:nvPr/>
        </p:nvCxnSpPr>
        <p:spPr bwMode="auto">
          <a:xfrm flipH="1">
            <a:off x="6400800" y="3047999"/>
            <a:ext cx="2337" cy="57607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lg"/>
          </a:ln>
          <a:effectLst/>
        </p:spPr>
      </p:cxnSp>
      <p:cxnSp>
        <p:nvCxnSpPr>
          <p:cNvPr id="73" name="Straight Arrow Connector 72"/>
          <p:cNvCxnSpPr/>
          <p:nvPr/>
        </p:nvCxnSpPr>
        <p:spPr bwMode="auto">
          <a:xfrm flipH="1">
            <a:off x="5486400" y="3048000"/>
            <a:ext cx="2337" cy="57607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lg"/>
          </a:ln>
          <a:effectLst/>
        </p:spPr>
      </p:cxnSp>
      <p:cxnSp>
        <p:nvCxnSpPr>
          <p:cNvPr id="74" name="Straight Arrow Connector 73"/>
          <p:cNvCxnSpPr/>
          <p:nvPr/>
        </p:nvCxnSpPr>
        <p:spPr bwMode="auto">
          <a:xfrm flipH="1">
            <a:off x="6637350" y="3048000"/>
            <a:ext cx="2337" cy="50292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lg"/>
          </a:ln>
          <a:effectLst/>
        </p:spPr>
      </p:cxnSp>
      <p:cxnSp>
        <p:nvCxnSpPr>
          <p:cNvPr id="75" name="Straight Arrow Connector 74"/>
          <p:cNvCxnSpPr/>
          <p:nvPr/>
        </p:nvCxnSpPr>
        <p:spPr bwMode="auto">
          <a:xfrm flipH="1">
            <a:off x="5257800" y="3048000"/>
            <a:ext cx="2337" cy="50292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lg"/>
          </a:ln>
          <a:effectLst/>
        </p:spPr>
      </p:cxnSp>
      <p:cxnSp>
        <p:nvCxnSpPr>
          <p:cNvPr id="76" name="Straight Arrow Connector 75"/>
          <p:cNvCxnSpPr/>
          <p:nvPr/>
        </p:nvCxnSpPr>
        <p:spPr bwMode="auto">
          <a:xfrm flipH="1">
            <a:off x="6172200" y="3048000"/>
            <a:ext cx="2337" cy="59436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lg"/>
          </a:ln>
          <a:effectLst/>
        </p:spPr>
      </p:cxnSp>
      <p:cxnSp>
        <p:nvCxnSpPr>
          <p:cNvPr id="77" name="Straight Arrow Connector 76"/>
          <p:cNvCxnSpPr/>
          <p:nvPr/>
        </p:nvCxnSpPr>
        <p:spPr bwMode="auto">
          <a:xfrm flipH="1">
            <a:off x="5715000" y="3048000"/>
            <a:ext cx="2337" cy="59436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lg"/>
          </a:ln>
          <a:effectLst/>
        </p:spPr>
      </p:cxnSp>
      <p:cxnSp>
        <p:nvCxnSpPr>
          <p:cNvPr id="79" name="Straight Connector 78"/>
          <p:cNvCxnSpPr/>
          <p:nvPr/>
        </p:nvCxnSpPr>
        <p:spPr bwMode="auto">
          <a:xfrm>
            <a:off x="5029200" y="3429000"/>
            <a:ext cx="1828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Arrow Connector 47"/>
          <p:cNvCxnSpPr>
            <a:cxnSpLocks noChangeAspect="1"/>
          </p:cNvCxnSpPr>
          <p:nvPr/>
        </p:nvCxnSpPr>
        <p:spPr bwMode="auto">
          <a:xfrm rot="1500000" flipH="1">
            <a:off x="5295801" y="2367690"/>
            <a:ext cx="1643" cy="28011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lg"/>
          </a:ln>
          <a:effectLst/>
        </p:spPr>
      </p:cxnSp>
      <p:cxnSp>
        <p:nvCxnSpPr>
          <p:cNvPr id="49" name="Straight Arrow Connector 48"/>
          <p:cNvCxnSpPr>
            <a:cxnSpLocks noChangeAspect="1"/>
          </p:cNvCxnSpPr>
          <p:nvPr/>
        </p:nvCxnSpPr>
        <p:spPr bwMode="auto">
          <a:xfrm rot="900000" flipH="1">
            <a:off x="5530446" y="2364158"/>
            <a:ext cx="1643" cy="28011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lg"/>
          </a:ln>
          <a:effectLst/>
        </p:spPr>
      </p:cxnSp>
      <p:cxnSp>
        <p:nvCxnSpPr>
          <p:cNvPr id="51" name="Straight Arrow Connector 50"/>
          <p:cNvCxnSpPr>
            <a:cxnSpLocks noChangeAspect="1"/>
          </p:cNvCxnSpPr>
          <p:nvPr/>
        </p:nvCxnSpPr>
        <p:spPr bwMode="auto">
          <a:xfrm flipH="1">
            <a:off x="5943610" y="2362205"/>
            <a:ext cx="1643" cy="28011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lg"/>
          </a:ln>
          <a:effectLst/>
        </p:spPr>
      </p:cxnSp>
      <p:cxnSp>
        <p:nvCxnSpPr>
          <p:cNvPr id="57" name="Straight Arrow Connector 56"/>
          <p:cNvCxnSpPr>
            <a:cxnSpLocks noChangeAspect="1"/>
          </p:cNvCxnSpPr>
          <p:nvPr/>
        </p:nvCxnSpPr>
        <p:spPr bwMode="auto">
          <a:xfrm rot="-900000" flipH="1">
            <a:off x="6375597" y="2364338"/>
            <a:ext cx="1643" cy="28011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lg"/>
          </a:ln>
          <a:effectLst/>
        </p:spPr>
      </p:cxnSp>
      <p:cxnSp>
        <p:nvCxnSpPr>
          <p:cNvPr id="58" name="Straight Arrow Connector 57"/>
          <p:cNvCxnSpPr>
            <a:cxnSpLocks noChangeAspect="1"/>
          </p:cNvCxnSpPr>
          <p:nvPr/>
        </p:nvCxnSpPr>
        <p:spPr bwMode="auto">
          <a:xfrm rot="-300000" flipH="1">
            <a:off x="6166986" y="2362471"/>
            <a:ext cx="1643" cy="28011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lg"/>
          </a:ln>
          <a:effectLst/>
        </p:spPr>
      </p:cxnSp>
      <p:cxnSp>
        <p:nvCxnSpPr>
          <p:cNvPr id="59" name="Straight Arrow Connector 58"/>
          <p:cNvCxnSpPr>
            <a:cxnSpLocks noChangeAspect="1"/>
          </p:cNvCxnSpPr>
          <p:nvPr/>
        </p:nvCxnSpPr>
        <p:spPr bwMode="auto">
          <a:xfrm rot="300000" flipH="1">
            <a:off x="5769473" y="2362411"/>
            <a:ext cx="1643" cy="28011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lg"/>
          </a:ln>
          <a:effectLst/>
        </p:spPr>
      </p:cxnSp>
      <p:cxnSp>
        <p:nvCxnSpPr>
          <p:cNvPr id="62" name="Straight Arrow Connector 61"/>
          <p:cNvCxnSpPr>
            <a:cxnSpLocks noChangeAspect="1"/>
          </p:cNvCxnSpPr>
          <p:nvPr/>
        </p:nvCxnSpPr>
        <p:spPr bwMode="auto">
          <a:xfrm rot="-1500000" flipH="1">
            <a:off x="6593487" y="2367968"/>
            <a:ext cx="1643" cy="28011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lg"/>
          </a:ln>
          <a:effectLst/>
        </p:spPr>
      </p:cxnSp>
      <p:cxnSp>
        <p:nvCxnSpPr>
          <p:cNvPr id="64" name="Straight Connector 63"/>
          <p:cNvCxnSpPr/>
          <p:nvPr/>
        </p:nvCxnSpPr>
        <p:spPr bwMode="auto">
          <a:xfrm rot="10800000">
            <a:off x="4511040" y="3429000"/>
            <a:ext cx="36576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17421" name="Object 6"/>
          <p:cNvGraphicFramePr>
            <a:graphicFrameLocks noChangeAspect="1"/>
          </p:cNvGraphicFramePr>
          <p:nvPr/>
        </p:nvGraphicFramePr>
        <p:xfrm>
          <a:off x="3505200" y="3060592"/>
          <a:ext cx="965200" cy="428625"/>
        </p:xfrm>
        <a:graphic>
          <a:graphicData uri="http://schemas.openxmlformats.org/presentationml/2006/ole">
            <p:oleObj spid="_x0000_s17421" name="Equation" r:id="rId15" imgW="965160" imgH="393480" progId="Equation.DSMT4">
              <p:embed/>
            </p:oleObj>
          </a:graphicData>
        </a:graphic>
      </p:graphicFrame>
      <p:cxnSp>
        <p:nvCxnSpPr>
          <p:cNvPr id="68" name="Straight Arrow Connector 67"/>
          <p:cNvCxnSpPr/>
          <p:nvPr/>
        </p:nvCxnSpPr>
        <p:spPr bwMode="auto">
          <a:xfrm rot="5400000" flipH="1" flipV="1">
            <a:off x="4381500" y="3238500"/>
            <a:ext cx="381000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stealth" w="sm" len="lg"/>
            <a:tailEnd type="stealth" w="sm" len="lg"/>
          </a:ln>
          <a:effectLst/>
        </p:spPr>
      </p:cxnSp>
      <p:cxnSp>
        <p:nvCxnSpPr>
          <p:cNvPr id="80" name="Straight Connector 79"/>
          <p:cNvCxnSpPr/>
          <p:nvPr/>
        </p:nvCxnSpPr>
        <p:spPr bwMode="auto">
          <a:xfrm>
            <a:off x="5943600" y="3657600"/>
            <a:ext cx="12954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3" name="Straight Arrow Connector 82"/>
          <p:cNvCxnSpPr/>
          <p:nvPr/>
        </p:nvCxnSpPr>
        <p:spPr bwMode="auto">
          <a:xfrm rot="5400000">
            <a:off x="6731000" y="3344374"/>
            <a:ext cx="609600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stealth" w="sm" len="lg"/>
            <a:tailEnd type="stealth" w="sm" len="lg"/>
          </a:ln>
          <a:effectLst/>
        </p:spPr>
      </p:cxnSp>
      <p:graphicFrame>
        <p:nvGraphicFramePr>
          <p:cNvPr id="17422" name="Object 7"/>
          <p:cNvGraphicFramePr>
            <a:graphicFrameLocks noChangeAspect="1"/>
          </p:cNvGraphicFramePr>
          <p:nvPr/>
        </p:nvGraphicFramePr>
        <p:xfrm>
          <a:off x="7162800" y="3200400"/>
          <a:ext cx="1752600" cy="304800"/>
        </p:xfrm>
        <a:graphic>
          <a:graphicData uri="http://schemas.openxmlformats.org/presentationml/2006/ole">
            <p:oleObj spid="_x0000_s17422" name="Equation" r:id="rId16" imgW="1460160" imgH="253800" progId="Equation.DSMT4">
              <p:embed/>
            </p:oleObj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Isosceles Triangle 40"/>
          <p:cNvSpPr/>
          <p:nvPr/>
        </p:nvSpPr>
        <p:spPr bwMode="auto">
          <a:xfrm>
            <a:off x="996950" y="5334000"/>
            <a:ext cx="1828800" cy="457200"/>
          </a:xfrm>
          <a:prstGeom prst="triangle">
            <a:avLst>
              <a:gd name="adj" fmla="val 100000"/>
            </a:avLst>
          </a:prstGeom>
          <a:solidFill>
            <a:srgbClr val="9933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42" name="Isosceles Triangle 41"/>
          <p:cNvSpPr/>
          <p:nvPr/>
        </p:nvSpPr>
        <p:spPr bwMode="auto">
          <a:xfrm flipH="1">
            <a:off x="2833701" y="5334000"/>
            <a:ext cx="1828800" cy="457200"/>
          </a:xfrm>
          <a:prstGeom prst="triangle">
            <a:avLst>
              <a:gd name="adj" fmla="val 100000"/>
            </a:avLst>
          </a:prstGeom>
          <a:solidFill>
            <a:srgbClr val="9933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996950" y="4343400"/>
            <a:ext cx="1828800" cy="228600"/>
          </a:xfrm>
          <a:prstGeom prst="rect">
            <a:avLst/>
          </a:prstGeom>
          <a:solidFill>
            <a:srgbClr val="9933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2825750" y="4559408"/>
            <a:ext cx="1828800" cy="228600"/>
          </a:xfrm>
          <a:prstGeom prst="rect">
            <a:avLst/>
          </a:prstGeom>
          <a:solidFill>
            <a:srgbClr val="9933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01000" cy="1216025"/>
          </a:xfrm>
        </p:spPr>
        <p:txBody>
          <a:bodyPr/>
          <a:lstStyle/>
          <a:p>
            <a:r>
              <a:rPr lang="en-US" dirty="0" smtClean="0"/>
              <a:t>Beam Loading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ESC023: Mechanics of Materials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15310127-E816-4F31-AE44-30522B801B8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 bwMode="auto">
          <a:xfrm rot="5400000">
            <a:off x="449104" y="3184366"/>
            <a:ext cx="1097280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lg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 rot="5400000" flipH="1" flipV="1">
            <a:off x="769144" y="3245326"/>
            <a:ext cx="457200" cy="1588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 rot="5400000" flipH="1" flipV="1">
            <a:off x="4426744" y="3245326"/>
            <a:ext cx="457200" cy="1588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4730750" y="2812773"/>
            <a:ext cx="11430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lg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5919470" y="2804822"/>
            <a:ext cx="18288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lg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5400000">
            <a:off x="906304" y="3824446"/>
            <a:ext cx="182880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lg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5400000" flipH="1" flipV="1">
            <a:off x="2369344" y="2209006"/>
            <a:ext cx="914400" cy="1588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lg"/>
            <a:tailEnd type="none" w="med" len="lg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 rot="5400000" flipH="1" flipV="1">
            <a:off x="501650" y="4533900"/>
            <a:ext cx="990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>
            <a:off x="844550" y="4567359"/>
            <a:ext cx="41148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 rot="5400000" flipH="1" flipV="1">
            <a:off x="501650" y="5599906"/>
            <a:ext cx="990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4" name="Straight Arrow Connector 23"/>
          <p:cNvCxnSpPr/>
          <p:nvPr/>
        </p:nvCxnSpPr>
        <p:spPr bwMode="auto">
          <a:xfrm>
            <a:off x="844550" y="5789612"/>
            <a:ext cx="41148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30" name="Straight Connector 29"/>
          <p:cNvCxnSpPr>
            <a:stCxn id="5" idx="0"/>
          </p:cNvCxnSpPr>
          <p:nvPr/>
        </p:nvCxnSpPr>
        <p:spPr bwMode="auto">
          <a:xfrm rot="16200000" flipH="1">
            <a:off x="1057910" y="4404360"/>
            <a:ext cx="353568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/>
          <p:cNvCxnSpPr/>
          <p:nvPr/>
        </p:nvCxnSpPr>
        <p:spPr bwMode="auto">
          <a:xfrm rot="16200000" flipH="1">
            <a:off x="2886710" y="4410987"/>
            <a:ext cx="353568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 bwMode="auto">
          <a:xfrm>
            <a:off x="996950" y="2636520"/>
            <a:ext cx="3657600" cy="381000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graphicFrame>
        <p:nvGraphicFramePr>
          <p:cNvPr id="32" name="Object 31"/>
          <p:cNvGraphicFramePr>
            <a:graphicFrameLocks noChangeAspect="1"/>
          </p:cNvGraphicFramePr>
          <p:nvPr/>
        </p:nvGraphicFramePr>
        <p:xfrm>
          <a:off x="381000" y="3124200"/>
          <a:ext cx="603250" cy="381000"/>
        </p:xfrm>
        <a:graphic>
          <a:graphicData uri="http://schemas.openxmlformats.org/presentationml/2006/ole">
            <p:oleObj spid="_x0000_s19458" name="Equation" r:id="rId3" imgW="482400" imgH="304560" progId="Equation.DSMT4">
              <p:embed/>
            </p:oleObj>
          </a:graphicData>
        </a:graphic>
      </p:graphicFrame>
      <p:graphicFrame>
        <p:nvGraphicFramePr>
          <p:cNvPr id="19459" name="Object 3"/>
          <p:cNvGraphicFramePr>
            <a:graphicFrameLocks noChangeAspect="1"/>
          </p:cNvGraphicFramePr>
          <p:nvPr/>
        </p:nvGraphicFramePr>
        <p:xfrm>
          <a:off x="4667250" y="3124200"/>
          <a:ext cx="603250" cy="381000"/>
        </p:xfrm>
        <a:graphic>
          <a:graphicData uri="http://schemas.openxmlformats.org/presentationml/2006/ole">
            <p:oleObj spid="_x0000_s19459" name="Equation" r:id="rId4" imgW="482400" imgH="304560" progId="Equation.DSMT4">
              <p:embed/>
            </p:oleObj>
          </a:graphicData>
        </a:graphic>
      </p:graphicFrame>
      <p:graphicFrame>
        <p:nvGraphicFramePr>
          <p:cNvPr id="19460" name="Object 4"/>
          <p:cNvGraphicFramePr>
            <a:graphicFrameLocks noChangeAspect="1"/>
          </p:cNvGraphicFramePr>
          <p:nvPr/>
        </p:nvGraphicFramePr>
        <p:xfrm>
          <a:off x="2901950" y="1828800"/>
          <a:ext cx="349250" cy="269875"/>
        </p:xfrm>
        <a:graphic>
          <a:graphicData uri="http://schemas.openxmlformats.org/presentationml/2006/ole">
            <p:oleObj spid="_x0000_s19460" name="Equation" r:id="rId5" imgW="279360" imgH="215640" progId="Equation.DSMT4">
              <p:embed/>
            </p:oleObj>
          </a:graphicData>
        </a:graphic>
      </p:graphicFrame>
      <p:graphicFrame>
        <p:nvGraphicFramePr>
          <p:cNvPr id="19461" name="Object 5"/>
          <p:cNvGraphicFramePr>
            <a:graphicFrameLocks noChangeAspect="1"/>
          </p:cNvGraphicFramePr>
          <p:nvPr/>
        </p:nvGraphicFramePr>
        <p:xfrm>
          <a:off x="768350" y="3581400"/>
          <a:ext cx="158750" cy="174625"/>
        </p:xfrm>
        <a:graphic>
          <a:graphicData uri="http://schemas.openxmlformats.org/presentationml/2006/ole">
            <p:oleObj spid="_x0000_s19461" name="Equation" r:id="rId6" imgW="126720" imgH="139680" progId="Equation.DSMT4">
              <p:embed/>
            </p:oleObj>
          </a:graphicData>
        </a:graphic>
      </p:graphicFrame>
      <p:graphicFrame>
        <p:nvGraphicFramePr>
          <p:cNvPr id="19462" name="Object 6"/>
          <p:cNvGraphicFramePr>
            <a:graphicFrameLocks noChangeAspect="1"/>
          </p:cNvGraphicFramePr>
          <p:nvPr/>
        </p:nvGraphicFramePr>
        <p:xfrm>
          <a:off x="768350" y="3733800"/>
          <a:ext cx="127000" cy="269875"/>
        </p:xfrm>
        <a:graphic>
          <a:graphicData uri="http://schemas.openxmlformats.org/presentationml/2006/ole">
            <p:oleObj spid="_x0000_s19462" name="Equation" r:id="rId7" imgW="101520" imgH="215640" progId="Equation.DSMT4">
              <p:embed/>
            </p:oleObj>
          </a:graphicData>
        </a:graphic>
      </p:graphicFrame>
      <p:graphicFrame>
        <p:nvGraphicFramePr>
          <p:cNvPr id="19463" name="Object 7"/>
          <p:cNvGraphicFramePr>
            <a:graphicFrameLocks noChangeAspect="1"/>
          </p:cNvGraphicFramePr>
          <p:nvPr/>
        </p:nvGraphicFramePr>
        <p:xfrm>
          <a:off x="5684905" y="2546404"/>
          <a:ext cx="174625" cy="206375"/>
        </p:xfrm>
        <a:graphic>
          <a:graphicData uri="http://schemas.openxmlformats.org/presentationml/2006/ole">
            <p:oleObj spid="_x0000_s19463" name="Equation" r:id="rId8" imgW="139680" imgH="164880" progId="Equation.DSMT4">
              <p:embed/>
            </p:oleObj>
          </a:graphicData>
        </a:graphic>
      </p:graphicFrame>
      <p:graphicFrame>
        <p:nvGraphicFramePr>
          <p:cNvPr id="19464" name="Object 8"/>
          <p:cNvGraphicFramePr>
            <a:graphicFrameLocks noChangeAspect="1"/>
          </p:cNvGraphicFramePr>
          <p:nvPr/>
        </p:nvGraphicFramePr>
        <p:xfrm>
          <a:off x="5949950" y="2438400"/>
          <a:ext cx="158750" cy="301625"/>
        </p:xfrm>
        <a:graphic>
          <a:graphicData uri="http://schemas.openxmlformats.org/presentationml/2006/ole">
            <p:oleObj spid="_x0000_s19464" name="Equation" r:id="rId9" imgW="126720" imgH="241200" progId="Equation.DSMT4">
              <p:embed/>
            </p:oleObj>
          </a:graphicData>
        </a:graphic>
      </p:graphicFrame>
      <p:graphicFrame>
        <p:nvGraphicFramePr>
          <p:cNvPr id="19465" name="Object 9"/>
          <p:cNvGraphicFramePr>
            <a:graphicFrameLocks noChangeAspect="1"/>
          </p:cNvGraphicFramePr>
          <p:nvPr/>
        </p:nvGraphicFramePr>
        <p:xfrm>
          <a:off x="704904" y="4267200"/>
          <a:ext cx="254000" cy="304800"/>
        </p:xfrm>
        <a:graphic>
          <a:graphicData uri="http://schemas.openxmlformats.org/presentationml/2006/ole">
            <p:oleObj spid="_x0000_s19465" name="Equation" r:id="rId10" imgW="253800" imgH="304560" progId="Equation.DSMT4">
              <p:embed/>
            </p:oleObj>
          </a:graphicData>
        </a:graphic>
      </p:graphicFrame>
      <p:graphicFrame>
        <p:nvGraphicFramePr>
          <p:cNvPr id="19466" name="Object 10"/>
          <p:cNvGraphicFramePr>
            <a:graphicFrameLocks noChangeAspect="1"/>
          </p:cNvGraphicFramePr>
          <p:nvPr/>
        </p:nvGraphicFramePr>
        <p:xfrm>
          <a:off x="4654550" y="4648200"/>
          <a:ext cx="374650" cy="321129"/>
        </p:xfrm>
        <a:graphic>
          <a:graphicData uri="http://schemas.openxmlformats.org/presentationml/2006/ole">
            <p:oleObj spid="_x0000_s19466" name="Equation" r:id="rId11" imgW="355320" imgH="304560" progId="Equation.DSMT4">
              <p:embed/>
            </p:oleObj>
          </a:graphicData>
        </a:graphic>
      </p:graphicFrame>
      <p:cxnSp>
        <p:nvCxnSpPr>
          <p:cNvPr id="46" name="Straight Arrow Connector 45"/>
          <p:cNvCxnSpPr/>
          <p:nvPr/>
        </p:nvCxnSpPr>
        <p:spPr bwMode="auto">
          <a:xfrm>
            <a:off x="996950" y="3429000"/>
            <a:ext cx="3657600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stealth" w="sm" len="lg"/>
            <a:tailEnd type="stealth" w="sm" len="lg"/>
          </a:ln>
          <a:effectLst/>
        </p:spPr>
      </p:cxnSp>
      <p:sp useBgFill="1">
        <p:nvSpPr>
          <p:cNvPr id="47" name="TextBox 46"/>
          <p:cNvSpPr txBox="1"/>
          <p:nvPr/>
        </p:nvSpPr>
        <p:spPr>
          <a:xfrm>
            <a:off x="2654138" y="3254078"/>
            <a:ext cx="33855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smtClean="0"/>
              <a:t>L</a:t>
            </a:r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 bwMode="auto">
          <a:xfrm rot="5400000" flipH="1" flipV="1">
            <a:off x="768350" y="2362200"/>
            <a:ext cx="4572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Arrow Connector 50"/>
          <p:cNvCxnSpPr/>
          <p:nvPr/>
        </p:nvCxnSpPr>
        <p:spPr bwMode="auto">
          <a:xfrm>
            <a:off x="996950" y="2286000"/>
            <a:ext cx="18288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sm" len="lg"/>
            <a:tailEnd type="stealth" w="sm" len="lg"/>
          </a:ln>
          <a:effectLst/>
        </p:spPr>
      </p:cxnSp>
      <p:sp useBgFill="1">
        <p:nvSpPr>
          <p:cNvPr id="52" name="TextBox 51"/>
          <p:cNvSpPr txBox="1"/>
          <p:nvPr/>
        </p:nvSpPr>
        <p:spPr>
          <a:xfrm>
            <a:off x="1615191" y="2105106"/>
            <a:ext cx="5565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smtClean="0"/>
              <a:t>L/2</a:t>
            </a:r>
            <a:endParaRPr lang="en-US" dirty="0"/>
          </a:p>
        </p:txBody>
      </p:sp>
      <p:cxnSp>
        <p:nvCxnSpPr>
          <p:cNvPr id="54" name="Straight Connector 53"/>
          <p:cNvCxnSpPr/>
          <p:nvPr/>
        </p:nvCxnSpPr>
        <p:spPr bwMode="auto">
          <a:xfrm rot="10800000">
            <a:off x="2901950" y="5326049"/>
            <a:ext cx="5334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19467" name="Object 11"/>
          <p:cNvGraphicFramePr>
            <a:graphicFrameLocks noChangeAspect="1"/>
          </p:cNvGraphicFramePr>
          <p:nvPr/>
        </p:nvGraphicFramePr>
        <p:xfrm>
          <a:off x="3511550" y="5105400"/>
          <a:ext cx="523875" cy="381000"/>
        </p:xfrm>
        <a:graphic>
          <a:graphicData uri="http://schemas.openxmlformats.org/presentationml/2006/ole">
            <p:oleObj spid="_x0000_s19467" name="Equation" r:id="rId12" imgW="419040" imgH="304560" progId="Equation.DSMT4">
              <p:embed/>
            </p:oleObj>
          </a:graphicData>
        </a:graphic>
      </p:graphicFrame>
      <p:cxnSp>
        <p:nvCxnSpPr>
          <p:cNvPr id="57" name="Straight Connector 56"/>
          <p:cNvCxnSpPr/>
          <p:nvPr/>
        </p:nvCxnSpPr>
        <p:spPr bwMode="auto">
          <a:xfrm rot="16200000" flipH="1">
            <a:off x="143511" y="4398396"/>
            <a:ext cx="353568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/>
          <p:cNvCxnSpPr/>
          <p:nvPr/>
        </p:nvCxnSpPr>
        <p:spPr bwMode="auto">
          <a:xfrm rot="16200000" flipH="1">
            <a:off x="295911" y="4403036"/>
            <a:ext cx="353568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Arrow Connector 59"/>
          <p:cNvCxnSpPr/>
          <p:nvPr/>
        </p:nvCxnSpPr>
        <p:spPr bwMode="auto">
          <a:xfrm>
            <a:off x="1606550" y="3657600"/>
            <a:ext cx="304800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lg"/>
          </a:ln>
          <a:effectLst/>
        </p:spPr>
      </p:cxnSp>
      <p:cxnSp>
        <p:nvCxnSpPr>
          <p:cNvPr id="61" name="Straight Arrow Connector 60"/>
          <p:cNvCxnSpPr/>
          <p:nvPr/>
        </p:nvCxnSpPr>
        <p:spPr bwMode="auto">
          <a:xfrm>
            <a:off x="2063750" y="3657600"/>
            <a:ext cx="304800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stealth" w="sm" len="lg"/>
            <a:tailEnd type="none" w="sm" len="lg"/>
          </a:ln>
          <a:effectLst/>
        </p:spPr>
      </p:cxnSp>
      <p:graphicFrame>
        <p:nvGraphicFramePr>
          <p:cNvPr id="19468" name="Object 12"/>
          <p:cNvGraphicFramePr>
            <a:graphicFrameLocks noChangeAspect="1"/>
          </p:cNvGraphicFramePr>
          <p:nvPr/>
        </p:nvGraphicFramePr>
        <p:xfrm>
          <a:off x="1301750" y="3505200"/>
          <a:ext cx="269875" cy="254000"/>
        </p:xfrm>
        <a:graphic>
          <a:graphicData uri="http://schemas.openxmlformats.org/presentationml/2006/ole">
            <p:oleObj spid="_x0000_s19468" name="Equation" r:id="rId13" imgW="215640" imgH="203040" progId="Equation.DSMT4">
              <p:embed/>
            </p:oleObj>
          </a:graphicData>
        </a:graphic>
      </p:graphicFrame>
      <p:graphicFrame>
        <p:nvGraphicFramePr>
          <p:cNvPr id="19469" name="Object 13"/>
          <p:cNvGraphicFramePr>
            <a:graphicFrameLocks noChangeAspect="1"/>
          </p:cNvGraphicFramePr>
          <p:nvPr/>
        </p:nvGraphicFramePr>
        <p:xfrm>
          <a:off x="4968902" y="4463996"/>
          <a:ext cx="174625" cy="206375"/>
        </p:xfrm>
        <a:graphic>
          <a:graphicData uri="http://schemas.openxmlformats.org/presentationml/2006/ole">
            <p:oleObj spid="_x0000_s19469" name="Equation" r:id="rId14" imgW="139680" imgH="164880" progId="Equation.DSMT4">
              <p:embed/>
            </p:oleObj>
          </a:graphicData>
        </a:graphic>
      </p:graphicFrame>
      <p:graphicFrame>
        <p:nvGraphicFramePr>
          <p:cNvPr id="19470" name="Object 14"/>
          <p:cNvGraphicFramePr>
            <a:graphicFrameLocks noChangeAspect="1"/>
          </p:cNvGraphicFramePr>
          <p:nvPr/>
        </p:nvGraphicFramePr>
        <p:xfrm>
          <a:off x="4968902" y="5692829"/>
          <a:ext cx="174625" cy="206375"/>
        </p:xfrm>
        <a:graphic>
          <a:graphicData uri="http://schemas.openxmlformats.org/presentationml/2006/ole">
            <p:oleObj spid="_x0000_s19470" name="Equation" r:id="rId15" imgW="139680" imgH="164880" progId="Equation.DSMT4">
              <p:embed/>
            </p:oleObj>
          </a:graphicData>
        </a:graphic>
      </p:graphicFrame>
      <p:graphicFrame>
        <p:nvGraphicFramePr>
          <p:cNvPr id="19471" name="Object 15"/>
          <p:cNvGraphicFramePr>
            <a:graphicFrameLocks noChangeAspect="1"/>
          </p:cNvGraphicFramePr>
          <p:nvPr/>
        </p:nvGraphicFramePr>
        <p:xfrm>
          <a:off x="762000" y="4038600"/>
          <a:ext cx="190500" cy="222250"/>
        </p:xfrm>
        <a:graphic>
          <a:graphicData uri="http://schemas.openxmlformats.org/presentationml/2006/ole">
            <p:oleObj spid="_x0000_s19471" name="Equation" r:id="rId16" imgW="152280" imgH="177480" progId="Equation.DSMT4">
              <p:embed/>
            </p:oleObj>
          </a:graphicData>
        </a:graphic>
      </p:graphicFrame>
      <p:graphicFrame>
        <p:nvGraphicFramePr>
          <p:cNvPr id="19472" name="Object 16"/>
          <p:cNvGraphicFramePr>
            <a:graphicFrameLocks noChangeAspect="1"/>
          </p:cNvGraphicFramePr>
          <p:nvPr/>
        </p:nvGraphicFramePr>
        <p:xfrm>
          <a:off x="685800" y="5105400"/>
          <a:ext cx="254000" cy="206375"/>
        </p:xfrm>
        <a:graphic>
          <a:graphicData uri="http://schemas.openxmlformats.org/presentationml/2006/ole">
            <p:oleObj spid="_x0000_s19472" name="Equation" r:id="rId17" imgW="203040" imgH="164880" progId="Equation.DSMT4">
              <p:embed/>
            </p:oleObj>
          </a:graphicData>
        </a:graphic>
      </p:graphicFrame>
      <p:sp>
        <p:nvSpPr>
          <p:cNvPr id="67" name="Rectangle 66"/>
          <p:cNvSpPr/>
          <p:nvPr/>
        </p:nvSpPr>
        <p:spPr bwMode="auto">
          <a:xfrm>
            <a:off x="1905000" y="4876800"/>
            <a:ext cx="152400" cy="381000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69" name="Straight Connector 68"/>
          <p:cNvCxnSpPr/>
          <p:nvPr/>
        </p:nvCxnSpPr>
        <p:spPr bwMode="auto">
          <a:xfrm>
            <a:off x="1371600" y="5062541"/>
            <a:ext cx="1371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0" name="Isosceles Triangle 69"/>
          <p:cNvSpPr/>
          <p:nvPr/>
        </p:nvSpPr>
        <p:spPr bwMode="auto">
          <a:xfrm rot="16200000">
            <a:off x="1696212" y="4860800"/>
            <a:ext cx="192024" cy="225552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72" name="Isosceles Triangle 71"/>
          <p:cNvSpPr/>
          <p:nvPr/>
        </p:nvSpPr>
        <p:spPr bwMode="auto">
          <a:xfrm rot="5400000" flipV="1">
            <a:off x="1691648" y="5049008"/>
            <a:ext cx="192024" cy="228600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76" name="Isosceles Triangle 75"/>
          <p:cNvSpPr/>
          <p:nvPr/>
        </p:nvSpPr>
        <p:spPr bwMode="auto">
          <a:xfrm rot="5400000" flipH="1">
            <a:off x="2108261" y="4835652"/>
            <a:ext cx="192024" cy="274320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77" name="Isosceles Triangle 76"/>
          <p:cNvSpPr/>
          <p:nvPr/>
        </p:nvSpPr>
        <p:spPr bwMode="auto">
          <a:xfrm rot="16200000" flipH="1" flipV="1">
            <a:off x="2108074" y="5025384"/>
            <a:ext cx="192024" cy="274320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graphicFrame>
        <p:nvGraphicFramePr>
          <p:cNvPr id="19473" name="Object 17"/>
          <p:cNvGraphicFramePr>
            <a:graphicFrameLocks noChangeAspect="1"/>
          </p:cNvGraphicFramePr>
          <p:nvPr/>
        </p:nvGraphicFramePr>
        <p:xfrm>
          <a:off x="1600200" y="4700585"/>
          <a:ext cx="190500" cy="174625"/>
        </p:xfrm>
        <a:graphic>
          <a:graphicData uri="http://schemas.openxmlformats.org/presentationml/2006/ole">
            <p:oleObj spid="_x0000_s19473" name="Equation" r:id="rId18" imgW="152280" imgH="139680" progId="Equation.DSMT4">
              <p:embed/>
            </p:oleObj>
          </a:graphicData>
        </a:graphic>
      </p:graphicFrame>
      <p:graphicFrame>
        <p:nvGraphicFramePr>
          <p:cNvPr id="19474" name="Object 18"/>
          <p:cNvGraphicFramePr>
            <a:graphicFrameLocks noChangeAspect="1"/>
          </p:cNvGraphicFramePr>
          <p:nvPr/>
        </p:nvGraphicFramePr>
        <p:xfrm>
          <a:off x="2133600" y="4648200"/>
          <a:ext cx="619125" cy="222250"/>
        </p:xfrm>
        <a:graphic>
          <a:graphicData uri="http://schemas.openxmlformats.org/presentationml/2006/ole">
            <p:oleObj spid="_x0000_s19474" name="Equation" r:id="rId19" imgW="495000" imgH="177480" progId="Equation.DSMT4">
              <p:embed/>
            </p:oleObj>
          </a:graphicData>
        </a:graphic>
      </p:graphicFrame>
      <p:cxnSp>
        <p:nvCxnSpPr>
          <p:cNvPr id="59" name="Straight Arrow Connector 58"/>
          <p:cNvCxnSpPr>
            <a:endCxn id="70" idx="3"/>
          </p:cNvCxnSpPr>
          <p:nvPr/>
        </p:nvCxnSpPr>
        <p:spPr bwMode="auto">
          <a:xfrm>
            <a:off x="1689100" y="4876800"/>
            <a:ext cx="215900" cy="76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  <a:effectLst/>
        </p:spPr>
      </p:cxnSp>
      <p:cxnSp>
        <p:nvCxnSpPr>
          <p:cNvPr id="62" name="Straight Arrow Connector 61"/>
          <p:cNvCxnSpPr/>
          <p:nvPr/>
        </p:nvCxnSpPr>
        <p:spPr bwMode="auto">
          <a:xfrm>
            <a:off x="1765300" y="4953000"/>
            <a:ext cx="137160" cy="76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  <a:effectLst/>
        </p:spPr>
      </p:cxnSp>
      <p:cxnSp>
        <p:nvCxnSpPr>
          <p:cNvPr id="63" name="Straight Arrow Connector 62"/>
          <p:cNvCxnSpPr/>
          <p:nvPr/>
        </p:nvCxnSpPr>
        <p:spPr bwMode="auto">
          <a:xfrm>
            <a:off x="2070100" y="5257800"/>
            <a:ext cx="274320" cy="76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  <a:effectLst/>
        </p:spPr>
      </p:cxnSp>
      <p:cxnSp>
        <p:nvCxnSpPr>
          <p:cNvPr id="64" name="Straight Arrow Connector 63"/>
          <p:cNvCxnSpPr/>
          <p:nvPr/>
        </p:nvCxnSpPr>
        <p:spPr bwMode="auto">
          <a:xfrm>
            <a:off x="2070100" y="5181600"/>
            <a:ext cx="155448" cy="76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  <a:effectLst/>
        </p:spPr>
      </p:cxnSp>
      <p:cxnSp>
        <p:nvCxnSpPr>
          <p:cNvPr id="65" name="Straight Arrow Connector 64"/>
          <p:cNvCxnSpPr/>
          <p:nvPr/>
        </p:nvCxnSpPr>
        <p:spPr bwMode="auto">
          <a:xfrm>
            <a:off x="2070100" y="4953000"/>
            <a:ext cx="155448" cy="76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sm" len="sm"/>
            <a:tailEnd type="none" w="sm" len="sm"/>
          </a:ln>
          <a:effectLst/>
        </p:spPr>
      </p:cxnSp>
      <p:cxnSp>
        <p:nvCxnSpPr>
          <p:cNvPr id="66" name="Straight Arrow Connector 65"/>
          <p:cNvCxnSpPr/>
          <p:nvPr/>
        </p:nvCxnSpPr>
        <p:spPr bwMode="auto">
          <a:xfrm>
            <a:off x="2074855" y="4876800"/>
            <a:ext cx="274320" cy="76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sm" len="sm"/>
            <a:tailEnd type="none" w="sm" len="sm"/>
          </a:ln>
          <a:effectLst/>
        </p:spPr>
      </p:cxnSp>
      <p:cxnSp>
        <p:nvCxnSpPr>
          <p:cNvPr id="68" name="Straight Arrow Connector 67"/>
          <p:cNvCxnSpPr/>
          <p:nvPr/>
        </p:nvCxnSpPr>
        <p:spPr bwMode="auto">
          <a:xfrm>
            <a:off x="1689100" y="5257800"/>
            <a:ext cx="274320" cy="76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sm" len="med"/>
            <a:tailEnd type="none" w="sm" len="sm"/>
          </a:ln>
          <a:effectLst/>
        </p:spPr>
      </p:cxnSp>
      <p:cxnSp>
        <p:nvCxnSpPr>
          <p:cNvPr id="71" name="Straight Arrow Connector 70"/>
          <p:cNvCxnSpPr/>
          <p:nvPr/>
        </p:nvCxnSpPr>
        <p:spPr bwMode="auto">
          <a:xfrm>
            <a:off x="1765300" y="5181600"/>
            <a:ext cx="137160" cy="76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sm" len="med"/>
            <a:tailEnd type="none" w="sm" len="sm"/>
          </a:ln>
          <a:effectLst/>
        </p:spPr>
      </p:cxnSp>
      <p:sp>
        <p:nvSpPr>
          <p:cNvPr id="73" name="Freeform 72"/>
          <p:cNvSpPr/>
          <p:nvPr/>
        </p:nvSpPr>
        <p:spPr bwMode="auto">
          <a:xfrm>
            <a:off x="7395458" y="3115056"/>
            <a:ext cx="1313078" cy="2523744"/>
          </a:xfrm>
          <a:custGeom>
            <a:avLst/>
            <a:gdLst>
              <a:gd name="connsiteX0" fmla="*/ 0 w 1313078"/>
              <a:gd name="connsiteY0" fmla="*/ 2523744 h 2523744"/>
              <a:gd name="connsiteX1" fmla="*/ 1309421 w 1313078"/>
              <a:gd name="connsiteY1" fmla="*/ 1770278 h 2523744"/>
              <a:gd name="connsiteX2" fmla="*/ 1313078 w 1313078"/>
              <a:gd name="connsiteY2" fmla="*/ 1506931 h 2523744"/>
              <a:gd name="connsiteX3" fmla="*/ 757123 w 1313078"/>
              <a:gd name="connsiteY3" fmla="*/ 1825142 h 2523744"/>
              <a:gd name="connsiteX4" fmla="*/ 764438 w 1313078"/>
              <a:gd name="connsiteY4" fmla="*/ 585216 h 2523744"/>
              <a:gd name="connsiteX5" fmla="*/ 1309421 w 1313078"/>
              <a:gd name="connsiteY5" fmla="*/ 263347 h 2523744"/>
              <a:gd name="connsiteX6" fmla="*/ 1309421 w 1313078"/>
              <a:gd name="connsiteY6" fmla="*/ 0 h 2523744"/>
              <a:gd name="connsiteX7" fmla="*/ 7315 w 1313078"/>
              <a:gd name="connsiteY7" fmla="*/ 753465 h 2523744"/>
              <a:gd name="connsiteX8" fmla="*/ 7315 w 1313078"/>
              <a:gd name="connsiteY8" fmla="*/ 1020470 h 2523744"/>
              <a:gd name="connsiteX9" fmla="*/ 552297 w 1313078"/>
              <a:gd name="connsiteY9" fmla="*/ 705917 h 2523744"/>
              <a:gd name="connsiteX10" fmla="*/ 552297 w 1313078"/>
              <a:gd name="connsiteY10" fmla="*/ 1949501 h 2523744"/>
              <a:gd name="connsiteX11" fmla="*/ 3657 w 1313078"/>
              <a:gd name="connsiteY11" fmla="*/ 2267712 h 2523744"/>
              <a:gd name="connsiteX12" fmla="*/ 0 w 1313078"/>
              <a:gd name="connsiteY12" fmla="*/ 2523744 h 2523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13078" h="2523744">
                <a:moveTo>
                  <a:pt x="0" y="2523744"/>
                </a:moveTo>
                <a:lnTo>
                  <a:pt x="1309421" y="1770278"/>
                </a:lnTo>
                <a:lnTo>
                  <a:pt x="1313078" y="1506931"/>
                </a:lnTo>
                <a:lnTo>
                  <a:pt x="757123" y="1825142"/>
                </a:lnTo>
                <a:cubicBezTo>
                  <a:pt x="759561" y="1411833"/>
                  <a:pt x="762000" y="998525"/>
                  <a:pt x="764438" y="585216"/>
                </a:cubicBezTo>
                <a:lnTo>
                  <a:pt x="1309421" y="263347"/>
                </a:lnTo>
                <a:lnTo>
                  <a:pt x="1309421" y="0"/>
                </a:lnTo>
                <a:lnTo>
                  <a:pt x="7315" y="753465"/>
                </a:lnTo>
                <a:lnTo>
                  <a:pt x="7315" y="1020470"/>
                </a:lnTo>
                <a:lnTo>
                  <a:pt x="552297" y="705917"/>
                </a:lnTo>
                <a:lnTo>
                  <a:pt x="552297" y="1949501"/>
                </a:lnTo>
                <a:lnTo>
                  <a:pt x="3657" y="2267712"/>
                </a:lnTo>
                <a:cubicBezTo>
                  <a:pt x="4876" y="2351837"/>
                  <a:pt x="6096" y="2435961"/>
                  <a:pt x="0" y="2523744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74" name="Freeform 73"/>
          <p:cNvSpPr/>
          <p:nvPr/>
        </p:nvSpPr>
        <p:spPr bwMode="auto">
          <a:xfrm>
            <a:off x="6338411" y="3352800"/>
            <a:ext cx="1068020" cy="782726"/>
          </a:xfrm>
          <a:custGeom>
            <a:avLst/>
            <a:gdLst>
              <a:gd name="connsiteX0" fmla="*/ 1060704 w 1068020"/>
              <a:gd name="connsiteY0" fmla="*/ 782726 h 782726"/>
              <a:gd name="connsiteX1" fmla="*/ 0 w 1068020"/>
              <a:gd name="connsiteY1" fmla="*/ 267005 h 782726"/>
              <a:gd name="connsiteX2" fmla="*/ 0 w 1068020"/>
              <a:gd name="connsiteY2" fmla="*/ 0 h 782726"/>
              <a:gd name="connsiteX3" fmla="*/ 1068020 w 1068020"/>
              <a:gd name="connsiteY3" fmla="*/ 519379 h 782726"/>
              <a:gd name="connsiteX4" fmla="*/ 1060704 w 1068020"/>
              <a:gd name="connsiteY4" fmla="*/ 782726 h 782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8020" h="782726">
                <a:moveTo>
                  <a:pt x="1060704" y="782726"/>
                </a:moveTo>
                <a:lnTo>
                  <a:pt x="0" y="267005"/>
                </a:lnTo>
                <a:lnTo>
                  <a:pt x="0" y="0"/>
                </a:lnTo>
                <a:lnTo>
                  <a:pt x="1068020" y="519379"/>
                </a:lnTo>
                <a:cubicBezTo>
                  <a:pt x="1066801" y="607161"/>
                  <a:pt x="1065581" y="694944"/>
                  <a:pt x="1060704" y="782726"/>
                </a:cubicBezTo>
                <a:close/>
              </a:path>
            </a:pathLst>
          </a:cu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75" name="Freeform 74"/>
          <p:cNvSpPr/>
          <p:nvPr/>
        </p:nvSpPr>
        <p:spPr bwMode="auto">
          <a:xfrm>
            <a:off x="6334754" y="4867046"/>
            <a:ext cx="1068019" cy="768096"/>
          </a:xfrm>
          <a:custGeom>
            <a:avLst/>
            <a:gdLst>
              <a:gd name="connsiteX0" fmla="*/ 1060704 w 1068019"/>
              <a:gd name="connsiteY0" fmla="*/ 768096 h 768096"/>
              <a:gd name="connsiteX1" fmla="*/ 1068019 w 1068019"/>
              <a:gd name="connsiteY1" fmla="*/ 515722 h 768096"/>
              <a:gd name="connsiteX2" fmla="*/ 0 w 1068019"/>
              <a:gd name="connsiteY2" fmla="*/ 0 h 768096"/>
              <a:gd name="connsiteX3" fmla="*/ 0 w 1068019"/>
              <a:gd name="connsiteY3" fmla="*/ 259690 h 768096"/>
              <a:gd name="connsiteX4" fmla="*/ 1060704 w 1068019"/>
              <a:gd name="connsiteY4" fmla="*/ 768096 h 76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8019" h="768096">
                <a:moveTo>
                  <a:pt x="1060704" y="768096"/>
                </a:moveTo>
                <a:lnTo>
                  <a:pt x="1068019" y="515722"/>
                </a:lnTo>
                <a:lnTo>
                  <a:pt x="0" y="0"/>
                </a:lnTo>
                <a:lnTo>
                  <a:pt x="0" y="259690"/>
                </a:lnTo>
                <a:lnTo>
                  <a:pt x="1060704" y="768096"/>
                </a:lnTo>
                <a:close/>
              </a:path>
            </a:pathLst>
          </a:cu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78" name="Freeform 77"/>
          <p:cNvSpPr/>
          <p:nvPr/>
        </p:nvSpPr>
        <p:spPr bwMode="auto">
          <a:xfrm>
            <a:off x="6338411" y="4548835"/>
            <a:ext cx="1605687" cy="826618"/>
          </a:xfrm>
          <a:custGeom>
            <a:avLst/>
            <a:gdLst>
              <a:gd name="connsiteX0" fmla="*/ 1064362 w 1605687"/>
              <a:gd name="connsiteY0" fmla="*/ 826618 h 826618"/>
              <a:gd name="connsiteX1" fmla="*/ 1605687 w 1605687"/>
              <a:gd name="connsiteY1" fmla="*/ 512064 h 826618"/>
              <a:gd name="connsiteX2" fmla="*/ 537668 w 1605687"/>
              <a:gd name="connsiteY2" fmla="*/ 0 h 826618"/>
              <a:gd name="connsiteX3" fmla="*/ 0 w 1605687"/>
              <a:gd name="connsiteY3" fmla="*/ 310896 h 826618"/>
              <a:gd name="connsiteX4" fmla="*/ 1064362 w 1605687"/>
              <a:gd name="connsiteY4" fmla="*/ 826618 h 82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5687" h="826618">
                <a:moveTo>
                  <a:pt x="1064362" y="826618"/>
                </a:moveTo>
                <a:lnTo>
                  <a:pt x="1605687" y="512064"/>
                </a:lnTo>
                <a:lnTo>
                  <a:pt x="537668" y="0"/>
                </a:lnTo>
                <a:lnTo>
                  <a:pt x="0" y="310896"/>
                </a:lnTo>
                <a:lnTo>
                  <a:pt x="1064362" y="826618"/>
                </a:lnTo>
                <a:close/>
              </a:path>
            </a:pathLst>
          </a:custGeom>
          <a:solidFill>
            <a:srgbClr val="0066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79" name="Freeform 78"/>
          <p:cNvSpPr/>
          <p:nvPr/>
        </p:nvSpPr>
        <p:spPr bwMode="auto">
          <a:xfrm>
            <a:off x="6876079" y="3820973"/>
            <a:ext cx="1071676" cy="1239926"/>
          </a:xfrm>
          <a:custGeom>
            <a:avLst/>
            <a:gdLst>
              <a:gd name="connsiteX0" fmla="*/ 1071676 w 1071676"/>
              <a:gd name="connsiteY0" fmla="*/ 1239926 h 1239926"/>
              <a:gd name="connsiteX1" fmla="*/ 1071676 w 1071676"/>
              <a:gd name="connsiteY1" fmla="*/ 0 h 1239926"/>
              <a:gd name="connsiteX2" fmla="*/ 526694 w 1071676"/>
              <a:gd name="connsiteY2" fmla="*/ 325526 h 1239926"/>
              <a:gd name="connsiteX3" fmla="*/ 0 w 1071676"/>
              <a:gd name="connsiteY3" fmla="*/ 69494 h 1239926"/>
              <a:gd name="connsiteX4" fmla="*/ 3657 w 1071676"/>
              <a:gd name="connsiteY4" fmla="*/ 724204 h 1239926"/>
              <a:gd name="connsiteX5" fmla="*/ 1071676 w 1071676"/>
              <a:gd name="connsiteY5" fmla="*/ 1239926 h 1239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1676" h="1239926">
                <a:moveTo>
                  <a:pt x="1071676" y="1239926"/>
                </a:moveTo>
                <a:lnTo>
                  <a:pt x="1071676" y="0"/>
                </a:lnTo>
                <a:lnTo>
                  <a:pt x="526694" y="325526"/>
                </a:lnTo>
                <a:lnTo>
                  <a:pt x="0" y="69494"/>
                </a:lnTo>
                <a:lnTo>
                  <a:pt x="3657" y="724204"/>
                </a:lnTo>
                <a:lnTo>
                  <a:pt x="1071676" y="1239926"/>
                </a:lnTo>
                <a:close/>
              </a:path>
            </a:pathLst>
          </a:cu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80" name="Freeform 79"/>
          <p:cNvSpPr/>
          <p:nvPr/>
        </p:nvSpPr>
        <p:spPr bwMode="auto">
          <a:xfrm>
            <a:off x="8156239" y="4365955"/>
            <a:ext cx="544982" cy="566928"/>
          </a:xfrm>
          <a:custGeom>
            <a:avLst/>
            <a:gdLst>
              <a:gd name="connsiteX0" fmla="*/ 0 w 544982"/>
              <a:gd name="connsiteY0" fmla="*/ 566928 h 566928"/>
              <a:gd name="connsiteX1" fmla="*/ 544982 w 544982"/>
              <a:gd name="connsiteY1" fmla="*/ 256032 h 566928"/>
              <a:gd name="connsiteX2" fmla="*/ 7315 w 544982"/>
              <a:gd name="connsiteY2" fmla="*/ 0 h 566928"/>
              <a:gd name="connsiteX3" fmla="*/ 0 w 544982"/>
              <a:gd name="connsiteY3" fmla="*/ 566928 h 566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82" h="566928">
                <a:moveTo>
                  <a:pt x="0" y="566928"/>
                </a:moveTo>
                <a:lnTo>
                  <a:pt x="544982" y="256032"/>
                </a:lnTo>
                <a:lnTo>
                  <a:pt x="7315" y="0"/>
                </a:lnTo>
                <a:cubicBezTo>
                  <a:pt x="4877" y="188976"/>
                  <a:pt x="2438" y="377952"/>
                  <a:pt x="0" y="566928"/>
                </a:cubicBezTo>
                <a:close/>
              </a:path>
            </a:pathLst>
          </a:custGeom>
          <a:solidFill>
            <a:srgbClr val="0066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81" name="Freeform 80"/>
          <p:cNvSpPr/>
          <p:nvPr/>
        </p:nvSpPr>
        <p:spPr bwMode="auto">
          <a:xfrm>
            <a:off x="6334754" y="2599334"/>
            <a:ext cx="2362809" cy="1269187"/>
          </a:xfrm>
          <a:custGeom>
            <a:avLst/>
            <a:gdLst>
              <a:gd name="connsiteX0" fmla="*/ 1071677 w 2362809"/>
              <a:gd name="connsiteY0" fmla="*/ 1269187 h 1269187"/>
              <a:gd name="connsiteX1" fmla="*/ 2362809 w 2362809"/>
              <a:gd name="connsiteY1" fmla="*/ 512064 h 1269187"/>
              <a:gd name="connsiteX2" fmla="*/ 1302105 w 2362809"/>
              <a:gd name="connsiteY2" fmla="*/ 0 h 1269187"/>
              <a:gd name="connsiteX3" fmla="*/ 0 w 2362809"/>
              <a:gd name="connsiteY3" fmla="*/ 749808 h 1269187"/>
              <a:gd name="connsiteX4" fmla="*/ 1071677 w 2362809"/>
              <a:gd name="connsiteY4" fmla="*/ 1269187 h 1269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2809" h="1269187">
                <a:moveTo>
                  <a:pt x="1071677" y="1269187"/>
                </a:moveTo>
                <a:lnTo>
                  <a:pt x="2362809" y="512064"/>
                </a:lnTo>
                <a:lnTo>
                  <a:pt x="1302105" y="0"/>
                </a:lnTo>
                <a:lnTo>
                  <a:pt x="0" y="749808"/>
                </a:lnTo>
                <a:lnTo>
                  <a:pt x="1071677" y="1269187"/>
                </a:lnTo>
                <a:close/>
              </a:path>
            </a:pathLst>
          </a:custGeom>
          <a:solidFill>
            <a:srgbClr val="0066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89" name="Straight Arrow Connector 88"/>
          <p:cNvCxnSpPr/>
          <p:nvPr/>
        </p:nvCxnSpPr>
        <p:spPr bwMode="auto">
          <a:xfrm rot="5400000">
            <a:off x="8876506" y="4084015"/>
            <a:ext cx="5334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Freeform 110"/>
          <p:cNvSpPr/>
          <p:nvPr/>
        </p:nvSpPr>
        <p:spPr bwMode="auto">
          <a:xfrm>
            <a:off x="1997050" y="3432658"/>
            <a:ext cx="1071676" cy="1239926"/>
          </a:xfrm>
          <a:custGeom>
            <a:avLst/>
            <a:gdLst>
              <a:gd name="connsiteX0" fmla="*/ 1071676 w 1071676"/>
              <a:gd name="connsiteY0" fmla="*/ 1239926 h 1239926"/>
              <a:gd name="connsiteX1" fmla="*/ 1071676 w 1071676"/>
              <a:gd name="connsiteY1" fmla="*/ 0 h 1239926"/>
              <a:gd name="connsiteX2" fmla="*/ 526694 w 1071676"/>
              <a:gd name="connsiteY2" fmla="*/ 325526 h 1239926"/>
              <a:gd name="connsiteX3" fmla="*/ 0 w 1071676"/>
              <a:gd name="connsiteY3" fmla="*/ 69494 h 1239926"/>
              <a:gd name="connsiteX4" fmla="*/ 3657 w 1071676"/>
              <a:gd name="connsiteY4" fmla="*/ 724204 h 1239926"/>
              <a:gd name="connsiteX5" fmla="*/ 1071676 w 1071676"/>
              <a:gd name="connsiteY5" fmla="*/ 1239926 h 1239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1676" h="1239926">
                <a:moveTo>
                  <a:pt x="1071676" y="1239926"/>
                </a:moveTo>
                <a:lnTo>
                  <a:pt x="1071676" y="0"/>
                </a:lnTo>
                <a:lnTo>
                  <a:pt x="526694" y="325526"/>
                </a:lnTo>
                <a:lnTo>
                  <a:pt x="0" y="69494"/>
                </a:lnTo>
                <a:lnTo>
                  <a:pt x="3657" y="724204"/>
                </a:lnTo>
                <a:lnTo>
                  <a:pt x="1071676" y="1239926"/>
                </a:lnTo>
                <a:close/>
              </a:path>
            </a:pathLst>
          </a:cu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10" name="Freeform 109"/>
          <p:cNvSpPr/>
          <p:nvPr/>
        </p:nvSpPr>
        <p:spPr bwMode="auto">
          <a:xfrm>
            <a:off x="1459382" y="4160520"/>
            <a:ext cx="1605687" cy="826618"/>
          </a:xfrm>
          <a:custGeom>
            <a:avLst/>
            <a:gdLst>
              <a:gd name="connsiteX0" fmla="*/ 1064362 w 1605687"/>
              <a:gd name="connsiteY0" fmla="*/ 826618 h 826618"/>
              <a:gd name="connsiteX1" fmla="*/ 1605687 w 1605687"/>
              <a:gd name="connsiteY1" fmla="*/ 512064 h 826618"/>
              <a:gd name="connsiteX2" fmla="*/ 537668 w 1605687"/>
              <a:gd name="connsiteY2" fmla="*/ 0 h 826618"/>
              <a:gd name="connsiteX3" fmla="*/ 0 w 1605687"/>
              <a:gd name="connsiteY3" fmla="*/ 310896 h 826618"/>
              <a:gd name="connsiteX4" fmla="*/ 1064362 w 1605687"/>
              <a:gd name="connsiteY4" fmla="*/ 826618 h 82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5687" h="826618">
                <a:moveTo>
                  <a:pt x="1064362" y="826618"/>
                </a:moveTo>
                <a:lnTo>
                  <a:pt x="1605687" y="512064"/>
                </a:lnTo>
                <a:lnTo>
                  <a:pt x="537668" y="0"/>
                </a:lnTo>
                <a:lnTo>
                  <a:pt x="0" y="310896"/>
                </a:lnTo>
                <a:lnTo>
                  <a:pt x="1064362" y="826618"/>
                </a:lnTo>
                <a:close/>
              </a:path>
            </a:pathLst>
          </a:cu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09" name="Freeform 108"/>
          <p:cNvSpPr/>
          <p:nvPr/>
        </p:nvSpPr>
        <p:spPr bwMode="auto">
          <a:xfrm>
            <a:off x="1455725" y="4478731"/>
            <a:ext cx="1068019" cy="768096"/>
          </a:xfrm>
          <a:custGeom>
            <a:avLst/>
            <a:gdLst>
              <a:gd name="connsiteX0" fmla="*/ 1060704 w 1068019"/>
              <a:gd name="connsiteY0" fmla="*/ 768096 h 768096"/>
              <a:gd name="connsiteX1" fmla="*/ 1068019 w 1068019"/>
              <a:gd name="connsiteY1" fmla="*/ 515722 h 768096"/>
              <a:gd name="connsiteX2" fmla="*/ 0 w 1068019"/>
              <a:gd name="connsiteY2" fmla="*/ 0 h 768096"/>
              <a:gd name="connsiteX3" fmla="*/ 0 w 1068019"/>
              <a:gd name="connsiteY3" fmla="*/ 259690 h 768096"/>
              <a:gd name="connsiteX4" fmla="*/ 1060704 w 1068019"/>
              <a:gd name="connsiteY4" fmla="*/ 768096 h 76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8019" h="768096">
                <a:moveTo>
                  <a:pt x="1060704" y="768096"/>
                </a:moveTo>
                <a:lnTo>
                  <a:pt x="1068019" y="515722"/>
                </a:lnTo>
                <a:lnTo>
                  <a:pt x="0" y="0"/>
                </a:lnTo>
                <a:lnTo>
                  <a:pt x="0" y="259690"/>
                </a:lnTo>
                <a:lnTo>
                  <a:pt x="1060704" y="768096"/>
                </a:lnTo>
                <a:close/>
              </a:path>
            </a:pathLst>
          </a:cu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347" name="Straight Connector 346"/>
          <p:cNvCxnSpPr>
            <a:cxnSpLocks noChangeAspect="1"/>
          </p:cNvCxnSpPr>
          <p:nvPr/>
        </p:nvCxnSpPr>
        <p:spPr bwMode="auto">
          <a:xfrm flipV="1">
            <a:off x="1000914" y="3810000"/>
            <a:ext cx="2082162" cy="121144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med" len="lg"/>
            <a:tailEnd type="none" w="med" len="lg"/>
          </a:ln>
          <a:effectLst/>
        </p:spPr>
      </p:cxnSp>
      <p:cxnSp>
        <p:nvCxnSpPr>
          <p:cNvPr id="348" name="Straight Connector 347"/>
          <p:cNvCxnSpPr/>
          <p:nvPr/>
        </p:nvCxnSpPr>
        <p:spPr bwMode="auto">
          <a:xfrm rot="5400000">
            <a:off x="2127212" y="4775848"/>
            <a:ext cx="192024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349" name="Straight Connector 348"/>
          <p:cNvCxnSpPr>
            <a:cxnSpLocks noChangeAspect="1"/>
          </p:cNvCxnSpPr>
          <p:nvPr/>
        </p:nvCxnSpPr>
        <p:spPr bwMode="auto">
          <a:xfrm>
            <a:off x="3093060" y="3823925"/>
            <a:ext cx="2082162" cy="99944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6146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MER311: Advanced Strength of Materials</a:t>
            </a:r>
          </a:p>
        </p:txBody>
      </p:sp>
      <p:sp>
        <p:nvSpPr>
          <p:cNvPr id="614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96962F7-2650-48A3-8AEF-D085E0FCB38C}" type="slidenum">
              <a:rPr lang="en-US" smtClean="0"/>
              <a:pPr/>
              <a:t>5</a:t>
            </a:fld>
            <a:endParaRPr lang="en-US" smtClean="0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400" smtClean="0"/>
              <a:t>Shear Stress in </a:t>
            </a:r>
            <a:br>
              <a:rPr lang="en-US" sz="3400" smtClean="0"/>
            </a:br>
            <a:r>
              <a:rPr lang="en-US" sz="3400" smtClean="0"/>
              <a:t>Thin Walled Sections</a:t>
            </a:r>
          </a:p>
        </p:txBody>
      </p:sp>
      <p:sp>
        <p:nvSpPr>
          <p:cNvPr id="107" name="Freeform 106"/>
          <p:cNvSpPr/>
          <p:nvPr/>
        </p:nvSpPr>
        <p:spPr bwMode="auto">
          <a:xfrm>
            <a:off x="2516429" y="2726741"/>
            <a:ext cx="1313078" cy="2523744"/>
          </a:xfrm>
          <a:custGeom>
            <a:avLst/>
            <a:gdLst>
              <a:gd name="connsiteX0" fmla="*/ 0 w 1313078"/>
              <a:gd name="connsiteY0" fmla="*/ 2523744 h 2523744"/>
              <a:gd name="connsiteX1" fmla="*/ 1309421 w 1313078"/>
              <a:gd name="connsiteY1" fmla="*/ 1770278 h 2523744"/>
              <a:gd name="connsiteX2" fmla="*/ 1313078 w 1313078"/>
              <a:gd name="connsiteY2" fmla="*/ 1506931 h 2523744"/>
              <a:gd name="connsiteX3" fmla="*/ 757123 w 1313078"/>
              <a:gd name="connsiteY3" fmla="*/ 1825142 h 2523744"/>
              <a:gd name="connsiteX4" fmla="*/ 764438 w 1313078"/>
              <a:gd name="connsiteY4" fmla="*/ 585216 h 2523744"/>
              <a:gd name="connsiteX5" fmla="*/ 1309421 w 1313078"/>
              <a:gd name="connsiteY5" fmla="*/ 263347 h 2523744"/>
              <a:gd name="connsiteX6" fmla="*/ 1309421 w 1313078"/>
              <a:gd name="connsiteY6" fmla="*/ 0 h 2523744"/>
              <a:gd name="connsiteX7" fmla="*/ 7315 w 1313078"/>
              <a:gd name="connsiteY7" fmla="*/ 753465 h 2523744"/>
              <a:gd name="connsiteX8" fmla="*/ 7315 w 1313078"/>
              <a:gd name="connsiteY8" fmla="*/ 1020470 h 2523744"/>
              <a:gd name="connsiteX9" fmla="*/ 552297 w 1313078"/>
              <a:gd name="connsiteY9" fmla="*/ 705917 h 2523744"/>
              <a:gd name="connsiteX10" fmla="*/ 552297 w 1313078"/>
              <a:gd name="connsiteY10" fmla="*/ 1949501 h 2523744"/>
              <a:gd name="connsiteX11" fmla="*/ 3657 w 1313078"/>
              <a:gd name="connsiteY11" fmla="*/ 2267712 h 2523744"/>
              <a:gd name="connsiteX12" fmla="*/ 0 w 1313078"/>
              <a:gd name="connsiteY12" fmla="*/ 2523744 h 2523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13078" h="2523744">
                <a:moveTo>
                  <a:pt x="0" y="2523744"/>
                </a:moveTo>
                <a:lnTo>
                  <a:pt x="1309421" y="1770278"/>
                </a:lnTo>
                <a:lnTo>
                  <a:pt x="1313078" y="1506931"/>
                </a:lnTo>
                <a:lnTo>
                  <a:pt x="757123" y="1825142"/>
                </a:lnTo>
                <a:cubicBezTo>
                  <a:pt x="759561" y="1411833"/>
                  <a:pt x="762000" y="998525"/>
                  <a:pt x="764438" y="585216"/>
                </a:cubicBezTo>
                <a:lnTo>
                  <a:pt x="1309421" y="263347"/>
                </a:lnTo>
                <a:lnTo>
                  <a:pt x="1309421" y="0"/>
                </a:lnTo>
                <a:lnTo>
                  <a:pt x="7315" y="753465"/>
                </a:lnTo>
                <a:lnTo>
                  <a:pt x="7315" y="1020470"/>
                </a:lnTo>
                <a:lnTo>
                  <a:pt x="552297" y="705917"/>
                </a:lnTo>
                <a:lnTo>
                  <a:pt x="552297" y="1949501"/>
                </a:lnTo>
                <a:lnTo>
                  <a:pt x="3657" y="2267712"/>
                </a:lnTo>
                <a:cubicBezTo>
                  <a:pt x="4876" y="2351837"/>
                  <a:pt x="6096" y="2435961"/>
                  <a:pt x="0" y="2523744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08" name="Freeform 107"/>
          <p:cNvSpPr/>
          <p:nvPr/>
        </p:nvSpPr>
        <p:spPr bwMode="auto">
          <a:xfrm>
            <a:off x="1459382" y="2964485"/>
            <a:ext cx="1068020" cy="782726"/>
          </a:xfrm>
          <a:custGeom>
            <a:avLst/>
            <a:gdLst>
              <a:gd name="connsiteX0" fmla="*/ 1060704 w 1068020"/>
              <a:gd name="connsiteY0" fmla="*/ 782726 h 782726"/>
              <a:gd name="connsiteX1" fmla="*/ 0 w 1068020"/>
              <a:gd name="connsiteY1" fmla="*/ 267005 h 782726"/>
              <a:gd name="connsiteX2" fmla="*/ 0 w 1068020"/>
              <a:gd name="connsiteY2" fmla="*/ 0 h 782726"/>
              <a:gd name="connsiteX3" fmla="*/ 1068020 w 1068020"/>
              <a:gd name="connsiteY3" fmla="*/ 519379 h 782726"/>
              <a:gd name="connsiteX4" fmla="*/ 1060704 w 1068020"/>
              <a:gd name="connsiteY4" fmla="*/ 782726 h 782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8020" h="782726">
                <a:moveTo>
                  <a:pt x="1060704" y="782726"/>
                </a:moveTo>
                <a:lnTo>
                  <a:pt x="0" y="267005"/>
                </a:lnTo>
                <a:lnTo>
                  <a:pt x="0" y="0"/>
                </a:lnTo>
                <a:lnTo>
                  <a:pt x="1068020" y="519379"/>
                </a:lnTo>
                <a:cubicBezTo>
                  <a:pt x="1066801" y="607161"/>
                  <a:pt x="1065581" y="694944"/>
                  <a:pt x="1060704" y="782726"/>
                </a:cubicBezTo>
                <a:close/>
              </a:path>
            </a:pathLst>
          </a:cu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12" name="Freeform 111"/>
          <p:cNvSpPr/>
          <p:nvPr/>
        </p:nvSpPr>
        <p:spPr bwMode="auto">
          <a:xfrm>
            <a:off x="3277210" y="3977640"/>
            <a:ext cx="544982" cy="566928"/>
          </a:xfrm>
          <a:custGeom>
            <a:avLst/>
            <a:gdLst>
              <a:gd name="connsiteX0" fmla="*/ 0 w 544982"/>
              <a:gd name="connsiteY0" fmla="*/ 566928 h 566928"/>
              <a:gd name="connsiteX1" fmla="*/ 544982 w 544982"/>
              <a:gd name="connsiteY1" fmla="*/ 256032 h 566928"/>
              <a:gd name="connsiteX2" fmla="*/ 7315 w 544982"/>
              <a:gd name="connsiteY2" fmla="*/ 0 h 566928"/>
              <a:gd name="connsiteX3" fmla="*/ 0 w 544982"/>
              <a:gd name="connsiteY3" fmla="*/ 566928 h 566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82" h="566928">
                <a:moveTo>
                  <a:pt x="0" y="566928"/>
                </a:moveTo>
                <a:lnTo>
                  <a:pt x="544982" y="256032"/>
                </a:lnTo>
                <a:lnTo>
                  <a:pt x="7315" y="0"/>
                </a:lnTo>
                <a:cubicBezTo>
                  <a:pt x="4877" y="188976"/>
                  <a:pt x="2438" y="377952"/>
                  <a:pt x="0" y="566928"/>
                </a:cubicBezTo>
                <a:close/>
              </a:path>
            </a:pathLst>
          </a:cu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13" name="Freeform 112"/>
          <p:cNvSpPr/>
          <p:nvPr/>
        </p:nvSpPr>
        <p:spPr bwMode="auto">
          <a:xfrm>
            <a:off x="1455725" y="2211019"/>
            <a:ext cx="2362809" cy="1269187"/>
          </a:xfrm>
          <a:custGeom>
            <a:avLst/>
            <a:gdLst>
              <a:gd name="connsiteX0" fmla="*/ 1071677 w 2362809"/>
              <a:gd name="connsiteY0" fmla="*/ 1269187 h 1269187"/>
              <a:gd name="connsiteX1" fmla="*/ 2362809 w 2362809"/>
              <a:gd name="connsiteY1" fmla="*/ 512064 h 1269187"/>
              <a:gd name="connsiteX2" fmla="*/ 1302105 w 2362809"/>
              <a:gd name="connsiteY2" fmla="*/ 0 h 1269187"/>
              <a:gd name="connsiteX3" fmla="*/ 0 w 2362809"/>
              <a:gd name="connsiteY3" fmla="*/ 749808 h 1269187"/>
              <a:gd name="connsiteX4" fmla="*/ 1071677 w 2362809"/>
              <a:gd name="connsiteY4" fmla="*/ 1269187 h 1269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2809" h="1269187">
                <a:moveTo>
                  <a:pt x="1071677" y="1269187"/>
                </a:moveTo>
                <a:lnTo>
                  <a:pt x="2362809" y="512064"/>
                </a:lnTo>
                <a:lnTo>
                  <a:pt x="1302105" y="0"/>
                </a:lnTo>
                <a:lnTo>
                  <a:pt x="0" y="749808"/>
                </a:lnTo>
                <a:lnTo>
                  <a:pt x="1071677" y="1269187"/>
                </a:lnTo>
                <a:close/>
              </a:path>
            </a:pathLst>
          </a:cu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14" name="Freeform 113"/>
          <p:cNvSpPr/>
          <p:nvPr/>
        </p:nvSpPr>
        <p:spPr bwMode="auto">
          <a:xfrm>
            <a:off x="2528180" y="4989210"/>
            <a:ext cx="1172424" cy="823866"/>
          </a:xfrm>
          <a:custGeom>
            <a:avLst/>
            <a:gdLst>
              <a:gd name="connsiteX0" fmla="*/ 0 w 1172424"/>
              <a:gd name="connsiteY0" fmla="*/ 271604 h 823866"/>
              <a:gd name="connsiteX1" fmla="*/ 1172424 w 1172424"/>
              <a:gd name="connsiteY1" fmla="*/ 823866 h 823866"/>
              <a:gd name="connsiteX2" fmla="*/ 828392 w 1172424"/>
              <a:gd name="connsiteY2" fmla="*/ 407406 h 823866"/>
              <a:gd name="connsiteX3" fmla="*/ 4527 w 1172424"/>
              <a:gd name="connsiteY3" fmla="*/ 0 h 823866"/>
              <a:gd name="connsiteX4" fmla="*/ 0 w 1172424"/>
              <a:gd name="connsiteY4" fmla="*/ 271604 h 823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2424" h="823866">
                <a:moveTo>
                  <a:pt x="0" y="271604"/>
                </a:moveTo>
                <a:lnTo>
                  <a:pt x="1172424" y="823866"/>
                </a:lnTo>
                <a:lnTo>
                  <a:pt x="828392" y="407406"/>
                </a:lnTo>
                <a:lnTo>
                  <a:pt x="4527" y="0"/>
                </a:lnTo>
                <a:lnTo>
                  <a:pt x="0" y="271604"/>
                </a:lnTo>
                <a:close/>
              </a:path>
            </a:pathLst>
          </a:cu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15" name="Freeform 114"/>
          <p:cNvSpPr/>
          <p:nvPr/>
        </p:nvSpPr>
        <p:spPr bwMode="auto">
          <a:xfrm>
            <a:off x="3370153" y="4631598"/>
            <a:ext cx="1611516" cy="1158844"/>
          </a:xfrm>
          <a:custGeom>
            <a:avLst/>
            <a:gdLst>
              <a:gd name="connsiteX0" fmla="*/ 0 w 1611516"/>
              <a:gd name="connsiteY0" fmla="*/ 760492 h 1158844"/>
              <a:gd name="connsiteX1" fmla="*/ 1285592 w 1611516"/>
              <a:gd name="connsiteY1" fmla="*/ 0 h 1158844"/>
              <a:gd name="connsiteX2" fmla="*/ 1611516 w 1611516"/>
              <a:gd name="connsiteY2" fmla="*/ 434567 h 1158844"/>
              <a:gd name="connsiteX3" fmla="*/ 325924 w 1611516"/>
              <a:gd name="connsiteY3" fmla="*/ 1158844 h 1158844"/>
              <a:gd name="connsiteX4" fmla="*/ 0 w 1611516"/>
              <a:gd name="connsiteY4" fmla="*/ 760492 h 1158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1516" h="1158844">
                <a:moveTo>
                  <a:pt x="0" y="760492"/>
                </a:moveTo>
                <a:lnTo>
                  <a:pt x="1285592" y="0"/>
                </a:lnTo>
                <a:lnTo>
                  <a:pt x="1611516" y="434567"/>
                </a:lnTo>
                <a:lnTo>
                  <a:pt x="325924" y="1158844"/>
                </a:lnTo>
                <a:lnTo>
                  <a:pt x="0" y="760492"/>
                </a:lnTo>
                <a:close/>
              </a:path>
            </a:pathLst>
          </a:cu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16" name="Freeform 115"/>
          <p:cNvSpPr/>
          <p:nvPr/>
        </p:nvSpPr>
        <p:spPr bwMode="auto">
          <a:xfrm>
            <a:off x="2532707" y="4676866"/>
            <a:ext cx="1380654" cy="719750"/>
          </a:xfrm>
          <a:custGeom>
            <a:avLst/>
            <a:gdLst>
              <a:gd name="connsiteX0" fmla="*/ 0 w 1380654"/>
              <a:gd name="connsiteY0" fmla="*/ 307818 h 719750"/>
              <a:gd name="connsiteX1" fmla="*/ 841972 w 1380654"/>
              <a:gd name="connsiteY1" fmla="*/ 719750 h 719750"/>
              <a:gd name="connsiteX2" fmla="*/ 1380654 w 1380654"/>
              <a:gd name="connsiteY2" fmla="*/ 402879 h 719750"/>
              <a:gd name="connsiteX3" fmla="*/ 543208 w 1380654"/>
              <a:gd name="connsiteY3" fmla="*/ 0 h 719750"/>
              <a:gd name="connsiteX4" fmla="*/ 0 w 1380654"/>
              <a:gd name="connsiteY4" fmla="*/ 307818 h 71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0654" h="719750">
                <a:moveTo>
                  <a:pt x="0" y="307818"/>
                </a:moveTo>
                <a:lnTo>
                  <a:pt x="841972" y="719750"/>
                </a:lnTo>
                <a:lnTo>
                  <a:pt x="1380654" y="402879"/>
                </a:lnTo>
                <a:lnTo>
                  <a:pt x="543208" y="0"/>
                </a:lnTo>
                <a:lnTo>
                  <a:pt x="0" y="307818"/>
                </a:lnTo>
                <a:close/>
              </a:path>
            </a:pathLst>
          </a:cu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17" name="Freeform 116"/>
          <p:cNvSpPr/>
          <p:nvPr/>
        </p:nvSpPr>
        <p:spPr bwMode="auto">
          <a:xfrm>
            <a:off x="3075915" y="4047650"/>
            <a:ext cx="837446" cy="1036622"/>
          </a:xfrm>
          <a:custGeom>
            <a:avLst/>
            <a:gdLst>
              <a:gd name="connsiteX0" fmla="*/ 0 w 837446"/>
              <a:gd name="connsiteY0" fmla="*/ 624689 h 1036622"/>
              <a:gd name="connsiteX1" fmla="*/ 837446 w 837446"/>
              <a:gd name="connsiteY1" fmla="*/ 1036622 h 1036622"/>
              <a:gd name="connsiteX2" fmla="*/ 4527 w 837446"/>
              <a:gd name="connsiteY2" fmla="*/ 0 h 1036622"/>
              <a:gd name="connsiteX3" fmla="*/ 0 w 837446"/>
              <a:gd name="connsiteY3" fmla="*/ 624689 h 1036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7446" h="1036622">
                <a:moveTo>
                  <a:pt x="0" y="624689"/>
                </a:moveTo>
                <a:lnTo>
                  <a:pt x="837446" y="1036622"/>
                </a:lnTo>
                <a:lnTo>
                  <a:pt x="4527" y="0"/>
                </a:lnTo>
                <a:lnTo>
                  <a:pt x="0" y="624689"/>
                </a:lnTo>
                <a:close/>
              </a:path>
            </a:pathLst>
          </a:cu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18" name="Freeform 117"/>
          <p:cNvSpPr/>
          <p:nvPr/>
        </p:nvSpPr>
        <p:spPr bwMode="auto">
          <a:xfrm>
            <a:off x="3071388" y="4029543"/>
            <a:ext cx="1050202" cy="1045675"/>
          </a:xfrm>
          <a:custGeom>
            <a:avLst/>
            <a:gdLst>
              <a:gd name="connsiteX0" fmla="*/ 832919 w 1050202"/>
              <a:gd name="connsiteY0" fmla="*/ 1045675 h 1045675"/>
              <a:gd name="connsiteX1" fmla="*/ 0 w 1050202"/>
              <a:gd name="connsiteY1" fmla="*/ 9053 h 1045675"/>
              <a:gd name="connsiteX2" fmla="*/ 31687 w 1050202"/>
              <a:gd name="connsiteY2" fmla="*/ 0 h 1045675"/>
              <a:gd name="connsiteX3" fmla="*/ 289711 w 1050202"/>
              <a:gd name="connsiteY3" fmla="*/ 122222 h 1045675"/>
              <a:gd name="connsiteX4" fmla="*/ 380246 w 1050202"/>
              <a:gd name="connsiteY4" fmla="*/ 99588 h 1045675"/>
              <a:gd name="connsiteX5" fmla="*/ 1050202 w 1050202"/>
              <a:gd name="connsiteY5" fmla="*/ 937034 h 1045675"/>
              <a:gd name="connsiteX6" fmla="*/ 832919 w 1050202"/>
              <a:gd name="connsiteY6" fmla="*/ 1045675 h 104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0202" h="1045675">
                <a:moveTo>
                  <a:pt x="832919" y="1045675"/>
                </a:moveTo>
                <a:lnTo>
                  <a:pt x="0" y="9053"/>
                </a:lnTo>
                <a:lnTo>
                  <a:pt x="31687" y="0"/>
                </a:lnTo>
                <a:lnTo>
                  <a:pt x="289711" y="122222"/>
                </a:lnTo>
                <a:lnTo>
                  <a:pt x="380246" y="99588"/>
                </a:lnTo>
                <a:lnTo>
                  <a:pt x="1050202" y="937034"/>
                </a:lnTo>
                <a:lnTo>
                  <a:pt x="832919" y="1045675"/>
                </a:lnTo>
                <a:close/>
              </a:path>
            </a:pathLst>
          </a:cu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19" name="Freeform 118"/>
          <p:cNvSpPr/>
          <p:nvPr/>
        </p:nvSpPr>
        <p:spPr bwMode="auto">
          <a:xfrm>
            <a:off x="3646283" y="4228719"/>
            <a:ext cx="1013988" cy="724277"/>
          </a:xfrm>
          <a:custGeom>
            <a:avLst/>
            <a:gdLst>
              <a:gd name="connsiteX0" fmla="*/ 1013988 w 1013988"/>
              <a:gd name="connsiteY0" fmla="*/ 393826 h 724277"/>
              <a:gd name="connsiteX1" fmla="*/ 190123 w 1013988"/>
              <a:gd name="connsiteY1" fmla="*/ 0 h 724277"/>
              <a:gd name="connsiteX2" fmla="*/ 0 w 1013988"/>
              <a:gd name="connsiteY2" fmla="*/ 122222 h 724277"/>
              <a:gd name="connsiteX3" fmla="*/ 475307 w 1013988"/>
              <a:gd name="connsiteY3" fmla="*/ 724277 h 724277"/>
              <a:gd name="connsiteX4" fmla="*/ 1013988 w 1013988"/>
              <a:gd name="connsiteY4" fmla="*/ 393826 h 724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3988" h="724277">
                <a:moveTo>
                  <a:pt x="1013988" y="393826"/>
                </a:moveTo>
                <a:lnTo>
                  <a:pt x="190123" y="0"/>
                </a:lnTo>
                <a:lnTo>
                  <a:pt x="0" y="122222"/>
                </a:lnTo>
                <a:lnTo>
                  <a:pt x="475307" y="724277"/>
                </a:lnTo>
                <a:lnTo>
                  <a:pt x="1013988" y="393826"/>
                </a:lnTo>
                <a:close/>
              </a:path>
            </a:pathLst>
          </a:cu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20" name="Freeform 119"/>
          <p:cNvSpPr/>
          <p:nvPr/>
        </p:nvSpPr>
        <p:spPr bwMode="auto">
          <a:xfrm>
            <a:off x="2532707" y="3486335"/>
            <a:ext cx="1195058" cy="669956"/>
          </a:xfrm>
          <a:custGeom>
            <a:avLst/>
            <a:gdLst>
              <a:gd name="connsiteX0" fmla="*/ 0 w 1195058"/>
              <a:gd name="connsiteY0" fmla="*/ 267077 h 669956"/>
              <a:gd name="connsiteX1" fmla="*/ 832919 w 1195058"/>
              <a:gd name="connsiteY1" fmla="*/ 669956 h 669956"/>
              <a:gd name="connsiteX2" fmla="*/ 1195058 w 1195058"/>
              <a:gd name="connsiteY2" fmla="*/ 556788 h 669956"/>
              <a:gd name="connsiteX3" fmla="*/ 0 w 1195058"/>
              <a:gd name="connsiteY3" fmla="*/ 0 h 669956"/>
              <a:gd name="connsiteX4" fmla="*/ 0 w 1195058"/>
              <a:gd name="connsiteY4" fmla="*/ 267077 h 66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5058" h="669956">
                <a:moveTo>
                  <a:pt x="0" y="267077"/>
                </a:moveTo>
                <a:lnTo>
                  <a:pt x="832919" y="669956"/>
                </a:lnTo>
                <a:lnTo>
                  <a:pt x="1195058" y="556788"/>
                </a:lnTo>
                <a:lnTo>
                  <a:pt x="0" y="0"/>
                </a:lnTo>
                <a:lnTo>
                  <a:pt x="0" y="267077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21" name="Freeform 120"/>
          <p:cNvSpPr/>
          <p:nvPr/>
        </p:nvSpPr>
        <p:spPr bwMode="auto">
          <a:xfrm>
            <a:off x="2523654" y="2739424"/>
            <a:ext cx="2489703" cy="1308226"/>
          </a:xfrm>
          <a:custGeom>
            <a:avLst/>
            <a:gdLst>
              <a:gd name="connsiteX0" fmla="*/ 0 w 2489703"/>
              <a:gd name="connsiteY0" fmla="*/ 733331 h 1308226"/>
              <a:gd name="connsiteX1" fmla="*/ 1217691 w 2489703"/>
              <a:gd name="connsiteY1" fmla="*/ 1308226 h 1308226"/>
              <a:gd name="connsiteX2" fmla="*/ 2489703 w 2489703"/>
              <a:gd name="connsiteY2" fmla="*/ 570368 h 1308226"/>
              <a:gd name="connsiteX3" fmla="*/ 1312752 w 2489703"/>
              <a:gd name="connsiteY3" fmla="*/ 0 h 1308226"/>
              <a:gd name="connsiteX4" fmla="*/ 0 w 2489703"/>
              <a:gd name="connsiteY4" fmla="*/ 733331 h 130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9703" h="1308226">
                <a:moveTo>
                  <a:pt x="0" y="733331"/>
                </a:moveTo>
                <a:lnTo>
                  <a:pt x="1217691" y="1308226"/>
                </a:lnTo>
                <a:lnTo>
                  <a:pt x="2489703" y="570368"/>
                </a:lnTo>
                <a:lnTo>
                  <a:pt x="1312752" y="0"/>
                </a:lnTo>
                <a:lnTo>
                  <a:pt x="0" y="733331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122" name="Straight Arrow Connector 121"/>
          <p:cNvCxnSpPr>
            <a:stCxn id="121" idx="0"/>
            <a:endCxn id="120" idx="2"/>
          </p:cNvCxnSpPr>
          <p:nvPr/>
        </p:nvCxnSpPr>
        <p:spPr bwMode="auto">
          <a:xfrm>
            <a:off x="2523654" y="3472755"/>
            <a:ext cx="1204111" cy="57036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med" len="lg"/>
            <a:tailEnd type="none" w="med" len="lg"/>
          </a:ln>
          <a:effectLst/>
        </p:spPr>
      </p:cxnSp>
      <p:cxnSp>
        <p:nvCxnSpPr>
          <p:cNvPr id="123" name="Straight Arrow Connector 122"/>
          <p:cNvCxnSpPr/>
          <p:nvPr/>
        </p:nvCxnSpPr>
        <p:spPr bwMode="auto">
          <a:xfrm>
            <a:off x="3812263" y="2741687"/>
            <a:ext cx="1204111" cy="57036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med" len="lg"/>
            <a:tailEnd type="none" w="med" len="lg"/>
          </a:ln>
          <a:effectLst/>
        </p:spPr>
      </p:cxnSp>
      <p:cxnSp>
        <p:nvCxnSpPr>
          <p:cNvPr id="124" name="Straight Arrow Connector 123"/>
          <p:cNvCxnSpPr/>
          <p:nvPr/>
        </p:nvCxnSpPr>
        <p:spPr bwMode="auto">
          <a:xfrm>
            <a:off x="3189082" y="3096284"/>
            <a:ext cx="1204111" cy="57036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med" len="lg"/>
            <a:tailEnd type="none" w="med" len="lg"/>
          </a:ln>
          <a:effectLst/>
        </p:spPr>
      </p:cxnSp>
      <p:cxnSp>
        <p:nvCxnSpPr>
          <p:cNvPr id="125" name="Straight Arrow Connector 124"/>
          <p:cNvCxnSpPr/>
          <p:nvPr/>
        </p:nvCxnSpPr>
        <p:spPr bwMode="auto">
          <a:xfrm>
            <a:off x="2882022" y="3261506"/>
            <a:ext cx="1204111" cy="57036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med" len="lg"/>
            <a:tailEnd type="none" w="med" len="lg"/>
          </a:ln>
          <a:effectLst/>
        </p:spPr>
      </p:cxnSp>
      <p:cxnSp>
        <p:nvCxnSpPr>
          <p:cNvPr id="126" name="Straight Arrow Connector 125"/>
          <p:cNvCxnSpPr/>
          <p:nvPr/>
        </p:nvCxnSpPr>
        <p:spPr bwMode="auto">
          <a:xfrm>
            <a:off x="3517266" y="2903141"/>
            <a:ext cx="1204111" cy="57036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med" len="lg"/>
            <a:tailEnd type="none" w="med" len="lg"/>
          </a:ln>
          <a:effectLst/>
        </p:spPr>
      </p:cxnSp>
      <p:cxnSp>
        <p:nvCxnSpPr>
          <p:cNvPr id="127" name="Straight Arrow Connector 126"/>
          <p:cNvCxnSpPr>
            <a:cxnSpLocks noChangeAspect="1"/>
          </p:cNvCxnSpPr>
          <p:nvPr/>
        </p:nvCxnSpPr>
        <p:spPr bwMode="auto">
          <a:xfrm>
            <a:off x="2525919" y="5265341"/>
            <a:ext cx="1155947" cy="54755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lg"/>
            <a:tailEnd type="stealth" w="med" len="lg"/>
          </a:ln>
          <a:effectLst/>
        </p:spPr>
      </p:cxnSp>
      <p:cxnSp>
        <p:nvCxnSpPr>
          <p:cNvPr id="128" name="Straight Arrow Connector 127"/>
          <p:cNvCxnSpPr>
            <a:cxnSpLocks noChangeAspect="1"/>
          </p:cNvCxnSpPr>
          <p:nvPr/>
        </p:nvCxnSpPr>
        <p:spPr bwMode="auto">
          <a:xfrm>
            <a:off x="2530456" y="3754924"/>
            <a:ext cx="830837" cy="39355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med" len="lg"/>
            <a:tailEnd type="none" w="med" len="lg"/>
          </a:ln>
          <a:effectLst/>
        </p:spPr>
      </p:cxnSp>
      <p:cxnSp>
        <p:nvCxnSpPr>
          <p:cNvPr id="129" name="Straight Arrow Connector 128"/>
          <p:cNvCxnSpPr>
            <a:cxnSpLocks noChangeAspect="1"/>
          </p:cNvCxnSpPr>
          <p:nvPr/>
        </p:nvCxnSpPr>
        <p:spPr bwMode="auto">
          <a:xfrm>
            <a:off x="2539498" y="4992230"/>
            <a:ext cx="830837" cy="39355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lg"/>
            <a:tailEnd type="stealth" w="med" len="lg"/>
          </a:ln>
          <a:effectLst/>
        </p:spPr>
      </p:cxnSp>
      <p:cxnSp>
        <p:nvCxnSpPr>
          <p:cNvPr id="130" name="Straight Arrow Connector 129"/>
          <p:cNvCxnSpPr>
            <a:cxnSpLocks noChangeAspect="1"/>
          </p:cNvCxnSpPr>
          <p:nvPr/>
        </p:nvCxnSpPr>
        <p:spPr bwMode="auto">
          <a:xfrm>
            <a:off x="3063844" y="4678376"/>
            <a:ext cx="830837" cy="39355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lg"/>
            <a:tailEnd type="stealth" w="med" len="lg"/>
          </a:ln>
          <a:effectLst/>
        </p:spPr>
      </p:cxnSp>
      <p:cxnSp>
        <p:nvCxnSpPr>
          <p:cNvPr id="131" name="Straight Arrow Connector 130"/>
          <p:cNvCxnSpPr>
            <a:cxnSpLocks noChangeAspect="1"/>
          </p:cNvCxnSpPr>
          <p:nvPr/>
        </p:nvCxnSpPr>
        <p:spPr bwMode="auto">
          <a:xfrm>
            <a:off x="3830371" y="4230230"/>
            <a:ext cx="830837" cy="39355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lg"/>
            <a:tailEnd type="stealth" w="med" len="lg"/>
          </a:ln>
          <a:effectLst/>
        </p:spPr>
      </p:cxnSp>
      <p:cxnSp>
        <p:nvCxnSpPr>
          <p:cNvPr id="132" name="Straight Arrow Connector 131"/>
          <p:cNvCxnSpPr>
            <a:cxnSpLocks noChangeAspect="1"/>
          </p:cNvCxnSpPr>
          <p:nvPr/>
        </p:nvCxnSpPr>
        <p:spPr bwMode="auto">
          <a:xfrm>
            <a:off x="2835244" y="4821722"/>
            <a:ext cx="830837" cy="39355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lg"/>
            <a:tailEnd type="stealth" w="med" len="lg"/>
          </a:ln>
          <a:effectLst/>
        </p:spPr>
      </p:cxnSp>
      <p:cxnSp>
        <p:nvCxnSpPr>
          <p:cNvPr id="133" name="Straight Arrow Connector 132"/>
          <p:cNvCxnSpPr>
            <a:cxnSpLocks noChangeAspect="1"/>
          </p:cNvCxnSpPr>
          <p:nvPr/>
        </p:nvCxnSpPr>
        <p:spPr bwMode="auto">
          <a:xfrm>
            <a:off x="3734442" y="4473074"/>
            <a:ext cx="648053" cy="30696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lg"/>
            <a:tailEnd type="stealth" w="med" len="lg"/>
          </a:ln>
          <a:effectLst/>
        </p:spPr>
      </p:cxnSp>
      <p:cxnSp>
        <p:nvCxnSpPr>
          <p:cNvPr id="134" name="Straight Arrow Connector 133"/>
          <p:cNvCxnSpPr>
            <a:cxnSpLocks noChangeAspect="1"/>
          </p:cNvCxnSpPr>
          <p:nvPr/>
        </p:nvCxnSpPr>
        <p:spPr bwMode="auto">
          <a:xfrm>
            <a:off x="3085728" y="4391694"/>
            <a:ext cx="423727" cy="20071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lg"/>
            <a:tailEnd type="stealth" w="med" len="lg"/>
          </a:ln>
          <a:effectLst/>
        </p:spPr>
      </p:cxnSp>
      <p:sp>
        <p:nvSpPr>
          <p:cNvPr id="136" name="Freeform 135"/>
          <p:cNvSpPr/>
          <p:nvPr/>
        </p:nvSpPr>
        <p:spPr bwMode="auto">
          <a:xfrm>
            <a:off x="533400" y="4154428"/>
            <a:ext cx="910742" cy="566928"/>
          </a:xfrm>
          <a:custGeom>
            <a:avLst/>
            <a:gdLst>
              <a:gd name="connsiteX0" fmla="*/ 903427 w 910742"/>
              <a:gd name="connsiteY0" fmla="*/ 566928 h 566928"/>
              <a:gd name="connsiteX1" fmla="*/ 910742 w 910742"/>
              <a:gd name="connsiteY1" fmla="*/ 307239 h 566928"/>
              <a:gd name="connsiteX2" fmla="*/ 270662 w 910742"/>
              <a:gd name="connsiteY2" fmla="*/ 0 h 566928"/>
              <a:gd name="connsiteX3" fmla="*/ 0 w 910742"/>
              <a:gd name="connsiteY3" fmla="*/ 138989 h 566928"/>
              <a:gd name="connsiteX4" fmla="*/ 903427 w 910742"/>
              <a:gd name="connsiteY4" fmla="*/ 566928 h 566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0742" h="566928">
                <a:moveTo>
                  <a:pt x="903427" y="566928"/>
                </a:moveTo>
                <a:lnTo>
                  <a:pt x="910742" y="307239"/>
                </a:lnTo>
                <a:lnTo>
                  <a:pt x="270662" y="0"/>
                </a:lnTo>
                <a:lnTo>
                  <a:pt x="0" y="138989"/>
                </a:lnTo>
                <a:lnTo>
                  <a:pt x="903427" y="566928"/>
                </a:lnTo>
                <a:close/>
              </a:path>
            </a:pathLst>
          </a:cu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37" name="Freeform 136"/>
          <p:cNvSpPr/>
          <p:nvPr/>
        </p:nvSpPr>
        <p:spPr bwMode="auto">
          <a:xfrm>
            <a:off x="804671" y="3833774"/>
            <a:ext cx="1181405" cy="629107"/>
          </a:xfrm>
          <a:custGeom>
            <a:avLst/>
            <a:gdLst>
              <a:gd name="connsiteX0" fmla="*/ 0 w 1181405"/>
              <a:gd name="connsiteY0" fmla="*/ 310896 h 629107"/>
              <a:gd name="connsiteX1" fmla="*/ 640080 w 1181405"/>
              <a:gd name="connsiteY1" fmla="*/ 629107 h 629107"/>
              <a:gd name="connsiteX2" fmla="*/ 1181405 w 1181405"/>
              <a:gd name="connsiteY2" fmla="*/ 314554 h 629107"/>
              <a:gd name="connsiteX3" fmla="*/ 537667 w 1181405"/>
              <a:gd name="connsiteY3" fmla="*/ 0 h 629107"/>
              <a:gd name="connsiteX4" fmla="*/ 0 w 1181405"/>
              <a:gd name="connsiteY4" fmla="*/ 310896 h 62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405" h="629107">
                <a:moveTo>
                  <a:pt x="0" y="310896"/>
                </a:moveTo>
                <a:lnTo>
                  <a:pt x="640080" y="629107"/>
                </a:lnTo>
                <a:lnTo>
                  <a:pt x="1181405" y="314554"/>
                </a:lnTo>
                <a:lnTo>
                  <a:pt x="537667" y="0"/>
                </a:lnTo>
                <a:lnTo>
                  <a:pt x="0" y="310896"/>
                </a:lnTo>
                <a:close/>
              </a:path>
            </a:pathLst>
          </a:cu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38" name="Freeform 137"/>
          <p:cNvSpPr/>
          <p:nvPr/>
        </p:nvSpPr>
        <p:spPr bwMode="auto">
          <a:xfrm>
            <a:off x="1335023" y="3530193"/>
            <a:ext cx="654710" cy="618135"/>
          </a:xfrm>
          <a:custGeom>
            <a:avLst/>
            <a:gdLst>
              <a:gd name="connsiteX0" fmla="*/ 0 w 654710"/>
              <a:gd name="connsiteY0" fmla="*/ 296266 h 618135"/>
              <a:gd name="connsiteX1" fmla="*/ 654710 w 654710"/>
              <a:gd name="connsiteY1" fmla="*/ 0 h 618135"/>
              <a:gd name="connsiteX2" fmla="*/ 651053 w 654710"/>
              <a:gd name="connsiteY2" fmla="*/ 618135 h 618135"/>
              <a:gd name="connsiteX3" fmla="*/ 0 w 654710"/>
              <a:gd name="connsiteY3" fmla="*/ 296266 h 618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4710" h="618135">
                <a:moveTo>
                  <a:pt x="0" y="296266"/>
                </a:moveTo>
                <a:lnTo>
                  <a:pt x="654710" y="0"/>
                </a:lnTo>
                <a:lnTo>
                  <a:pt x="651053" y="618135"/>
                </a:lnTo>
                <a:lnTo>
                  <a:pt x="0" y="296266"/>
                </a:lnTo>
                <a:close/>
              </a:path>
            </a:pathLst>
          </a:cu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39" name="Freeform 138"/>
          <p:cNvSpPr/>
          <p:nvPr/>
        </p:nvSpPr>
        <p:spPr bwMode="auto">
          <a:xfrm>
            <a:off x="1342338" y="3478987"/>
            <a:ext cx="647395" cy="347472"/>
          </a:xfrm>
          <a:custGeom>
            <a:avLst/>
            <a:gdLst>
              <a:gd name="connsiteX0" fmla="*/ 0 w 647395"/>
              <a:gd name="connsiteY0" fmla="*/ 347472 h 347472"/>
              <a:gd name="connsiteX1" fmla="*/ 610819 w 647395"/>
              <a:gd name="connsiteY1" fmla="*/ 0 h 347472"/>
              <a:gd name="connsiteX2" fmla="*/ 647395 w 647395"/>
              <a:gd name="connsiteY2" fmla="*/ 43891 h 347472"/>
              <a:gd name="connsiteX3" fmla="*/ 0 w 647395"/>
              <a:gd name="connsiteY3" fmla="*/ 347472 h 347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395" h="347472">
                <a:moveTo>
                  <a:pt x="0" y="347472"/>
                </a:moveTo>
                <a:lnTo>
                  <a:pt x="610819" y="0"/>
                </a:lnTo>
                <a:lnTo>
                  <a:pt x="647395" y="43891"/>
                </a:lnTo>
                <a:lnTo>
                  <a:pt x="0" y="347472"/>
                </a:lnTo>
                <a:close/>
              </a:path>
            </a:pathLst>
          </a:cu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40" name="Freeform 139"/>
          <p:cNvSpPr/>
          <p:nvPr/>
        </p:nvSpPr>
        <p:spPr bwMode="auto">
          <a:xfrm>
            <a:off x="537666" y="2513380"/>
            <a:ext cx="910742" cy="705917"/>
          </a:xfrm>
          <a:custGeom>
            <a:avLst/>
            <a:gdLst>
              <a:gd name="connsiteX0" fmla="*/ 907085 w 910742"/>
              <a:gd name="connsiteY0" fmla="*/ 705917 h 705917"/>
              <a:gd name="connsiteX1" fmla="*/ 910742 w 910742"/>
              <a:gd name="connsiteY1" fmla="*/ 438912 h 705917"/>
              <a:gd name="connsiteX2" fmla="*/ 0 w 910742"/>
              <a:gd name="connsiteY2" fmla="*/ 0 h 705917"/>
              <a:gd name="connsiteX3" fmla="*/ 285293 w 910742"/>
              <a:gd name="connsiteY3" fmla="*/ 409652 h 705917"/>
              <a:gd name="connsiteX4" fmla="*/ 907085 w 910742"/>
              <a:gd name="connsiteY4" fmla="*/ 705917 h 705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0742" h="705917">
                <a:moveTo>
                  <a:pt x="907085" y="705917"/>
                </a:moveTo>
                <a:lnTo>
                  <a:pt x="910742" y="438912"/>
                </a:lnTo>
                <a:lnTo>
                  <a:pt x="0" y="0"/>
                </a:lnTo>
                <a:lnTo>
                  <a:pt x="285293" y="409652"/>
                </a:lnTo>
                <a:lnTo>
                  <a:pt x="907085" y="705917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42" name="Freeform 141"/>
          <p:cNvSpPr/>
          <p:nvPr/>
        </p:nvSpPr>
        <p:spPr bwMode="auto">
          <a:xfrm>
            <a:off x="537666" y="2506065"/>
            <a:ext cx="910742" cy="446227"/>
          </a:xfrm>
          <a:custGeom>
            <a:avLst/>
            <a:gdLst>
              <a:gd name="connsiteX0" fmla="*/ 910742 w 910742"/>
              <a:gd name="connsiteY0" fmla="*/ 446227 h 446227"/>
              <a:gd name="connsiteX1" fmla="*/ 0 w 910742"/>
              <a:gd name="connsiteY1" fmla="*/ 0 h 446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0742" h="446227">
                <a:moveTo>
                  <a:pt x="910742" y="446227"/>
                </a:moveTo>
                <a:lnTo>
                  <a:pt x="0" y="0"/>
                </a:lnTo>
              </a:path>
            </a:pathLst>
          </a:cu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43" name="Freeform 142"/>
          <p:cNvSpPr/>
          <p:nvPr/>
        </p:nvSpPr>
        <p:spPr bwMode="auto">
          <a:xfrm>
            <a:off x="541324" y="1752600"/>
            <a:ext cx="2212848" cy="1196035"/>
          </a:xfrm>
          <a:custGeom>
            <a:avLst/>
            <a:gdLst>
              <a:gd name="connsiteX0" fmla="*/ 910742 w 2212848"/>
              <a:gd name="connsiteY0" fmla="*/ 1196035 h 1196035"/>
              <a:gd name="connsiteX1" fmla="*/ 0 w 2212848"/>
              <a:gd name="connsiteY1" fmla="*/ 746150 h 1196035"/>
              <a:gd name="connsiteX2" fmla="*/ 1294790 w 2212848"/>
              <a:gd name="connsiteY2" fmla="*/ 0 h 1196035"/>
              <a:gd name="connsiteX3" fmla="*/ 2212848 w 2212848"/>
              <a:gd name="connsiteY3" fmla="*/ 446227 h 1196035"/>
              <a:gd name="connsiteX4" fmla="*/ 910742 w 2212848"/>
              <a:gd name="connsiteY4" fmla="*/ 1196035 h 1196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2848" h="1196035">
                <a:moveTo>
                  <a:pt x="910742" y="1196035"/>
                </a:moveTo>
                <a:lnTo>
                  <a:pt x="0" y="746150"/>
                </a:lnTo>
                <a:lnTo>
                  <a:pt x="1294790" y="0"/>
                </a:lnTo>
                <a:lnTo>
                  <a:pt x="2212848" y="446227"/>
                </a:lnTo>
                <a:lnTo>
                  <a:pt x="910742" y="1196035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144" name="Straight Arrow Connector 143"/>
          <p:cNvCxnSpPr>
            <a:cxnSpLocks noChangeAspect="1"/>
          </p:cNvCxnSpPr>
          <p:nvPr/>
        </p:nvCxnSpPr>
        <p:spPr bwMode="auto">
          <a:xfrm>
            <a:off x="528116" y="4293631"/>
            <a:ext cx="903083" cy="42777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med" len="lg"/>
            <a:tailEnd type="none" w="med" len="lg"/>
          </a:ln>
          <a:effectLst/>
        </p:spPr>
      </p:cxnSp>
      <p:cxnSp>
        <p:nvCxnSpPr>
          <p:cNvPr id="145" name="Straight Arrow Connector 144"/>
          <p:cNvCxnSpPr>
            <a:cxnSpLocks noChangeAspect="1"/>
          </p:cNvCxnSpPr>
          <p:nvPr/>
        </p:nvCxnSpPr>
        <p:spPr bwMode="auto">
          <a:xfrm>
            <a:off x="811778" y="4159286"/>
            <a:ext cx="632158" cy="29943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med" len="lg"/>
            <a:tailEnd type="none" w="med" len="lg"/>
          </a:ln>
          <a:effectLst/>
        </p:spPr>
      </p:cxnSp>
      <p:cxnSp>
        <p:nvCxnSpPr>
          <p:cNvPr id="146" name="Straight Arrow Connector 145"/>
          <p:cNvCxnSpPr>
            <a:cxnSpLocks noChangeAspect="1"/>
          </p:cNvCxnSpPr>
          <p:nvPr/>
        </p:nvCxnSpPr>
        <p:spPr bwMode="auto">
          <a:xfrm>
            <a:off x="1343756" y="3838626"/>
            <a:ext cx="632158" cy="29943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med" len="lg"/>
            <a:tailEnd type="none" w="med" len="lg"/>
          </a:ln>
          <a:effectLst/>
        </p:spPr>
      </p:cxnSp>
      <p:cxnSp>
        <p:nvCxnSpPr>
          <p:cNvPr id="147" name="Straight Arrow Connector 146"/>
          <p:cNvCxnSpPr>
            <a:cxnSpLocks noChangeAspect="1"/>
          </p:cNvCxnSpPr>
          <p:nvPr/>
        </p:nvCxnSpPr>
        <p:spPr bwMode="auto">
          <a:xfrm>
            <a:off x="1072086" y="3985740"/>
            <a:ext cx="632158" cy="29943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med" len="lg"/>
            <a:tailEnd type="none" w="med" len="lg"/>
          </a:ln>
          <a:effectLst/>
        </p:spPr>
      </p:cxnSp>
      <p:cxnSp>
        <p:nvCxnSpPr>
          <p:cNvPr id="148" name="Straight Arrow Connector 147"/>
          <p:cNvCxnSpPr>
            <a:cxnSpLocks noChangeAspect="1"/>
          </p:cNvCxnSpPr>
          <p:nvPr/>
        </p:nvCxnSpPr>
        <p:spPr bwMode="auto">
          <a:xfrm>
            <a:off x="1600207" y="3707375"/>
            <a:ext cx="385616" cy="18266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med" len="lg"/>
            <a:tailEnd type="none" w="med" len="lg"/>
          </a:ln>
          <a:effectLst/>
        </p:spPr>
      </p:cxnSp>
      <p:cxnSp>
        <p:nvCxnSpPr>
          <p:cNvPr id="149" name="Straight Arrow Connector 148"/>
          <p:cNvCxnSpPr>
            <a:cxnSpLocks noChangeAspect="1"/>
          </p:cNvCxnSpPr>
          <p:nvPr/>
        </p:nvCxnSpPr>
        <p:spPr bwMode="auto">
          <a:xfrm>
            <a:off x="688891" y="2730435"/>
            <a:ext cx="756062" cy="35813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lg"/>
            <a:tailEnd type="stealth" w="med" len="lg"/>
          </a:ln>
          <a:effectLst/>
        </p:spPr>
      </p:cxnSp>
      <p:cxnSp>
        <p:nvCxnSpPr>
          <p:cNvPr id="150" name="Straight Arrow Connector 149"/>
          <p:cNvCxnSpPr>
            <a:cxnSpLocks noChangeAspect="1"/>
          </p:cNvCxnSpPr>
          <p:nvPr/>
        </p:nvCxnSpPr>
        <p:spPr bwMode="auto">
          <a:xfrm>
            <a:off x="569506" y="2525622"/>
            <a:ext cx="897304" cy="42503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lg"/>
            <a:tailEnd type="stealth" w="med" len="lg"/>
          </a:ln>
          <a:effectLst/>
        </p:spPr>
      </p:cxnSp>
      <p:cxnSp>
        <p:nvCxnSpPr>
          <p:cNvPr id="151" name="Straight Arrow Connector 150"/>
          <p:cNvCxnSpPr>
            <a:cxnSpLocks noChangeAspect="1"/>
          </p:cNvCxnSpPr>
          <p:nvPr/>
        </p:nvCxnSpPr>
        <p:spPr bwMode="auto">
          <a:xfrm>
            <a:off x="1828800" y="1752600"/>
            <a:ext cx="897304" cy="42503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lg"/>
            <a:tailEnd type="stealth" w="med" len="lg"/>
          </a:ln>
          <a:effectLst/>
        </p:spPr>
      </p:cxnSp>
      <p:cxnSp>
        <p:nvCxnSpPr>
          <p:cNvPr id="152" name="Straight Arrow Connector 151"/>
          <p:cNvCxnSpPr>
            <a:cxnSpLocks noChangeAspect="1"/>
          </p:cNvCxnSpPr>
          <p:nvPr/>
        </p:nvCxnSpPr>
        <p:spPr bwMode="auto">
          <a:xfrm>
            <a:off x="1187484" y="2133600"/>
            <a:ext cx="897304" cy="42503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lg"/>
            <a:tailEnd type="stealth" w="med" len="lg"/>
          </a:ln>
          <a:effectLst/>
        </p:spPr>
      </p:cxnSp>
      <p:cxnSp>
        <p:nvCxnSpPr>
          <p:cNvPr id="153" name="Straight Arrow Connector 152"/>
          <p:cNvCxnSpPr>
            <a:cxnSpLocks noChangeAspect="1"/>
          </p:cNvCxnSpPr>
          <p:nvPr/>
        </p:nvCxnSpPr>
        <p:spPr bwMode="auto">
          <a:xfrm>
            <a:off x="1513428" y="1960056"/>
            <a:ext cx="897304" cy="42503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lg"/>
            <a:tailEnd type="stealth" w="med" len="lg"/>
          </a:ln>
          <a:effectLst/>
        </p:spPr>
      </p:cxnSp>
      <p:cxnSp>
        <p:nvCxnSpPr>
          <p:cNvPr id="154" name="Straight Arrow Connector 153"/>
          <p:cNvCxnSpPr>
            <a:cxnSpLocks noChangeAspect="1"/>
          </p:cNvCxnSpPr>
          <p:nvPr/>
        </p:nvCxnSpPr>
        <p:spPr bwMode="auto">
          <a:xfrm>
            <a:off x="864630" y="2323002"/>
            <a:ext cx="897304" cy="42503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lg"/>
            <a:tailEnd type="stealth" w="med" len="lg"/>
          </a:ln>
          <a:effectLst/>
        </p:spPr>
      </p:cxnSp>
      <p:sp>
        <p:nvSpPr>
          <p:cNvPr id="155" name="Freeform 154"/>
          <p:cNvSpPr/>
          <p:nvPr/>
        </p:nvSpPr>
        <p:spPr bwMode="auto">
          <a:xfrm>
            <a:off x="6939052" y="2802941"/>
            <a:ext cx="1313078" cy="2523744"/>
          </a:xfrm>
          <a:custGeom>
            <a:avLst/>
            <a:gdLst>
              <a:gd name="connsiteX0" fmla="*/ 0 w 1313078"/>
              <a:gd name="connsiteY0" fmla="*/ 2523744 h 2523744"/>
              <a:gd name="connsiteX1" fmla="*/ 1309421 w 1313078"/>
              <a:gd name="connsiteY1" fmla="*/ 1770278 h 2523744"/>
              <a:gd name="connsiteX2" fmla="*/ 1313078 w 1313078"/>
              <a:gd name="connsiteY2" fmla="*/ 1506931 h 2523744"/>
              <a:gd name="connsiteX3" fmla="*/ 757123 w 1313078"/>
              <a:gd name="connsiteY3" fmla="*/ 1825142 h 2523744"/>
              <a:gd name="connsiteX4" fmla="*/ 764438 w 1313078"/>
              <a:gd name="connsiteY4" fmla="*/ 585216 h 2523744"/>
              <a:gd name="connsiteX5" fmla="*/ 1309421 w 1313078"/>
              <a:gd name="connsiteY5" fmla="*/ 263347 h 2523744"/>
              <a:gd name="connsiteX6" fmla="*/ 1309421 w 1313078"/>
              <a:gd name="connsiteY6" fmla="*/ 0 h 2523744"/>
              <a:gd name="connsiteX7" fmla="*/ 7315 w 1313078"/>
              <a:gd name="connsiteY7" fmla="*/ 753465 h 2523744"/>
              <a:gd name="connsiteX8" fmla="*/ 7315 w 1313078"/>
              <a:gd name="connsiteY8" fmla="*/ 1020470 h 2523744"/>
              <a:gd name="connsiteX9" fmla="*/ 552297 w 1313078"/>
              <a:gd name="connsiteY9" fmla="*/ 705917 h 2523744"/>
              <a:gd name="connsiteX10" fmla="*/ 552297 w 1313078"/>
              <a:gd name="connsiteY10" fmla="*/ 1949501 h 2523744"/>
              <a:gd name="connsiteX11" fmla="*/ 3657 w 1313078"/>
              <a:gd name="connsiteY11" fmla="*/ 2267712 h 2523744"/>
              <a:gd name="connsiteX12" fmla="*/ 0 w 1313078"/>
              <a:gd name="connsiteY12" fmla="*/ 2523744 h 2523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13078" h="2523744">
                <a:moveTo>
                  <a:pt x="0" y="2523744"/>
                </a:moveTo>
                <a:lnTo>
                  <a:pt x="1309421" y="1770278"/>
                </a:lnTo>
                <a:lnTo>
                  <a:pt x="1313078" y="1506931"/>
                </a:lnTo>
                <a:lnTo>
                  <a:pt x="757123" y="1825142"/>
                </a:lnTo>
                <a:cubicBezTo>
                  <a:pt x="759561" y="1411833"/>
                  <a:pt x="762000" y="998525"/>
                  <a:pt x="764438" y="585216"/>
                </a:cubicBezTo>
                <a:lnTo>
                  <a:pt x="1309421" y="263347"/>
                </a:lnTo>
                <a:lnTo>
                  <a:pt x="1309421" y="0"/>
                </a:lnTo>
                <a:lnTo>
                  <a:pt x="7315" y="753465"/>
                </a:lnTo>
                <a:lnTo>
                  <a:pt x="7315" y="1020470"/>
                </a:lnTo>
                <a:lnTo>
                  <a:pt x="552297" y="705917"/>
                </a:lnTo>
                <a:lnTo>
                  <a:pt x="552297" y="1949501"/>
                </a:lnTo>
                <a:lnTo>
                  <a:pt x="3657" y="2267712"/>
                </a:lnTo>
                <a:cubicBezTo>
                  <a:pt x="4876" y="2351837"/>
                  <a:pt x="6096" y="2435961"/>
                  <a:pt x="0" y="2523744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56" name="Freeform 155"/>
          <p:cNvSpPr/>
          <p:nvPr/>
        </p:nvSpPr>
        <p:spPr bwMode="auto">
          <a:xfrm>
            <a:off x="5882005" y="3040685"/>
            <a:ext cx="1068020" cy="782726"/>
          </a:xfrm>
          <a:custGeom>
            <a:avLst/>
            <a:gdLst>
              <a:gd name="connsiteX0" fmla="*/ 1060704 w 1068020"/>
              <a:gd name="connsiteY0" fmla="*/ 782726 h 782726"/>
              <a:gd name="connsiteX1" fmla="*/ 0 w 1068020"/>
              <a:gd name="connsiteY1" fmla="*/ 267005 h 782726"/>
              <a:gd name="connsiteX2" fmla="*/ 0 w 1068020"/>
              <a:gd name="connsiteY2" fmla="*/ 0 h 782726"/>
              <a:gd name="connsiteX3" fmla="*/ 1068020 w 1068020"/>
              <a:gd name="connsiteY3" fmla="*/ 519379 h 782726"/>
              <a:gd name="connsiteX4" fmla="*/ 1060704 w 1068020"/>
              <a:gd name="connsiteY4" fmla="*/ 782726 h 782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8020" h="782726">
                <a:moveTo>
                  <a:pt x="1060704" y="782726"/>
                </a:moveTo>
                <a:lnTo>
                  <a:pt x="0" y="267005"/>
                </a:lnTo>
                <a:lnTo>
                  <a:pt x="0" y="0"/>
                </a:lnTo>
                <a:lnTo>
                  <a:pt x="1068020" y="519379"/>
                </a:lnTo>
                <a:cubicBezTo>
                  <a:pt x="1066801" y="607161"/>
                  <a:pt x="1065581" y="694944"/>
                  <a:pt x="1060704" y="782726"/>
                </a:cubicBezTo>
                <a:close/>
              </a:path>
            </a:pathLst>
          </a:cu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57" name="Freeform 156"/>
          <p:cNvSpPr/>
          <p:nvPr/>
        </p:nvSpPr>
        <p:spPr bwMode="auto">
          <a:xfrm>
            <a:off x="5878348" y="4554931"/>
            <a:ext cx="1068019" cy="768096"/>
          </a:xfrm>
          <a:custGeom>
            <a:avLst/>
            <a:gdLst>
              <a:gd name="connsiteX0" fmla="*/ 1060704 w 1068019"/>
              <a:gd name="connsiteY0" fmla="*/ 768096 h 768096"/>
              <a:gd name="connsiteX1" fmla="*/ 1068019 w 1068019"/>
              <a:gd name="connsiteY1" fmla="*/ 515722 h 768096"/>
              <a:gd name="connsiteX2" fmla="*/ 0 w 1068019"/>
              <a:gd name="connsiteY2" fmla="*/ 0 h 768096"/>
              <a:gd name="connsiteX3" fmla="*/ 0 w 1068019"/>
              <a:gd name="connsiteY3" fmla="*/ 259690 h 768096"/>
              <a:gd name="connsiteX4" fmla="*/ 1060704 w 1068019"/>
              <a:gd name="connsiteY4" fmla="*/ 768096 h 76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8019" h="768096">
                <a:moveTo>
                  <a:pt x="1060704" y="768096"/>
                </a:moveTo>
                <a:lnTo>
                  <a:pt x="1068019" y="515722"/>
                </a:lnTo>
                <a:lnTo>
                  <a:pt x="0" y="0"/>
                </a:lnTo>
                <a:lnTo>
                  <a:pt x="0" y="259690"/>
                </a:lnTo>
                <a:lnTo>
                  <a:pt x="1060704" y="768096"/>
                </a:lnTo>
                <a:close/>
              </a:path>
            </a:pathLst>
          </a:cu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58" name="Freeform 157"/>
          <p:cNvSpPr/>
          <p:nvPr/>
        </p:nvSpPr>
        <p:spPr bwMode="auto">
          <a:xfrm>
            <a:off x="5882005" y="4236720"/>
            <a:ext cx="1605687" cy="826618"/>
          </a:xfrm>
          <a:custGeom>
            <a:avLst/>
            <a:gdLst>
              <a:gd name="connsiteX0" fmla="*/ 1064362 w 1605687"/>
              <a:gd name="connsiteY0" fmla="*/ 826618 h 826618"/>
              <a:gd name="connsiteX1" fmla="*/ 1605687 w 1605687"/>
              <a:gd name="connsiteY1" fmla="*/ 512064 h 826618"/>
              <a:gd name="connsiteX2" fmla="*/ 537668 w 1605687"/>
              <a:gd name="connsiteY2" fmla="*/ 0 h 826618"/>
              <a:gd name="connsiteX3" fmla="*/ 0 w 1605687"/>
              <a:gd name="connsiteY3" fmla="*/ 310896 h 826618"/>
              <a:gd name="connsiteX4" fmla="*/ 1064362 w 1605687"/>
              <a:gd name="connsiteY4" fmla="*/ 826618 h 82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5687" h="826618">
                <a:moveTo>
                  <a:pt x="1064362" y="826618"/>
                </a:moveTo>
                <a:lnTo>
                  <a:pt x="1605687" y="512064"/>
                </a:lnTo>
                <a:lnTo>
                  <a:pt x="537668" y="0"/>
                </a:lnTo>
                <a:lnTo>
                  <a:pt x="0" y="310896"/>
                </a:lnTo>
                <a:lnTo>
                  <a:pt x="1064362" y="826618"/>
                </a:lnTo>
                <a:close/>
              </a:path>
            </a:pathLst>
          </a:cu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59" name="Freeform 158"/>
          <p:cNvSpPr/>
          <p:nvPr/>
        </p:nvSpPr>
        <p:spPr bwMode="auto">
          <a:xfrm>
            <a:off x="6419673" y="3508858"/>
            <a:ext cx="1071676" cy="1239926"/>
          </a:xfrm>
          <a:custGeom>
            <a:avLst/>
            <a:gdLst>
              <a:gd name="connsiteX0" fmla="*/ 1071676 w 1071676"/>
              <a:gd name="connsiteY0" fmla="*/ 1239926 h 1239926"/>
              <a:gd name="connsiteX1" fmla="*/ 1071676 w 1071676"/>
              <a:gd name="connsiteY1" fmla="*/ 0 h 1239926"/>
              <a:gd name="connsiteX2" fmla="*/ 526694 w 1071676"/>
              <a:gd name="connsiteY2" fmla="*/ 325526 h 1239926"/>
              <a:gd name="connsiteX3" fmla="*/ 0 w 1071676"/>
              <a:gd name="connsiteY3" fmla="*/ 69494 h 1239926"/>
              <a:gd name="connsiteX4" fmla="*/ 3657 w 1071676"/>
              <a:gd name="connsiteY4" fmla="*/ 724204 h 1239926"/>
              <a:gd name="connsiteX5" fmla="*/ 1071676 w 1071676"/>
              <a:gd name="connsiteY5" fmla="*/ 1239926 h 1239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1676" h="1239926">
                <a:moveTo>
                  <a:pt x="1071676" y="1239926"/>
                </a:moveTo>
                <a:lnTo>
                  <a:pt x="1071676" y="0"/>
                </a:lnTo>
                <a:lnTo>
                  <a:pt x="526694" y="325526"/>
                </a:lnTo>
                <a:lnTo>
                  <a:pt x="0" y="69494"/>
                </a:lnTo>
                <a:lnTo>
                  <a:pt x="3657" y="724204"/>
                </a:lnTo>
                <a:lnTo>
                  <a:pt x="1071676" y="1239926"/>
                </a:lnTo>
                <a:close/>
              </a:path>
            </a:pathLst>
          </a:cu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60" name="Freeform 159"/>
          <p:cNvSpPr/>
          <p:nvPr/>
        </p:nvSpPr>
        <p:spPr bwMode="auto">
          <a:xfrm>
            <a:off x="7699833" y="4053840"/>
            <a:ext cx="544982" cy="566928"/>
          </a:xfrm>
          <a:custGeom>
            <a:avLst/>
            <a:gdLst>
              <a:gd name="connsiteX0" fmla="*/ 0 w 544982"/>
              <a:gd name="connsiteY0" fmla="*/ 566928 h 566928"/>
              <a:gd name="connsiteX1" fmla="*/ 544982 w 544982"/>
              <a:gd name="connsiteY1" fmla="*/ 256032 h 566928"/>
              <a:gd name="connsiteX2" fmla="*/ 7315 w 544982"/>
              <a:gd name="connsiteY2" fmla="*/ 0 h 566928"/>
              <a:gd name="connsiteX3" fmla="*/ 0 w 544982"/>
              <a:gd name="connsiteY3" fmla="*/ 566928 h 566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82" h="566928">
                <a:moveTo>
                  <a:pt x="0" y="566928"/>
                </a:moveTo>
                <a:lnTo>
                  <a:pt x="544982" y="256032"/>
                </a:lnTo>
                <a:lnTo>
                  <a:pt x="7315" y="0"/>
                </a:lnTo>
                <a:cubicBezTo>
                  <a:pt x="4877" y="188976"/>
                  <a:pt x="2438" y="377952"/>
                  <a:pt x="0" y="566928"/>
                </a:cubicBezTo>
                <a:close/>
              </a:path>
            </a:pathLst>
          </a:cu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61" name="Freeform 160"/>
          <p:cNvSpPr/>
          <p:nvPr/>
        </p:nvSpPr>
        <p:spPr bwMode="auto">
          <a:xfrm>
            <a:off x="5878348" y="2287219"/>
            <a:ext cx="2362809" cy="1269187"/>
          </a:xfrm>
          <a:custGeom>
            <a:avLst/>
            <a:gdLst>
              <a:gd name="connsiteX0" fmla="*/ 1071677 w 2362809"/>
              <a:gd name="connsiteY0" fmla="*/ 1269187 h 1269187"/>
              <a:gd name="connsiteX1" fmla="*/ 2362809 w 2362809"/>
              <a:gd name="connsiteY1" fmla="*/ 512064 h 1269187"/>
              <a:gd name="connsiteX2" fmla="*/ 1302105 w 2362809"/>
              <a:gd name="connsiteY2" fmla="*/ 0 h 1269187"/>
              <a:gd name="connsiteX3" fmla="*/ 0 w 2362809"/>
              <a:gd name="connsiteY3" fmla="*/ 749808 h 1269187"/>
              <a:gd name="connsiteX4" fmla="*/ 1071677 w 2362809"/>
              <a:gd name="connsiteY4" fmla="*/ 1269187 h 1269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2809" h="1269187">
                <a:moveTo>
                  <a:pt x="1071677" y="1269187"/>
                </a:moveTo>
                <a:lnTo>
                  <a:pt x="2362809" y="512064"/>
                </a:lnTo>
                <a:lnTo>
                  <a:pt x="1302105" y="0"/>
                </a:lnTo>
                <a:lnTo>
                  <a:pt x="0" y="749808"/>
                </a:lnTo>
                <a:lnTo>
                  <a:pt x="1071677" y="1269187"/>
                </a:lnTo>
                <a:close/>
              </a:path>
            </a:pathLst>
          </a:cu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457200" y="3117850"/>
          <a:ext cx="609600" cy="723900"/>
        </p:xfrm>
        <a:graphic>
          <a:graphicData uri="http://schemas.openxmlformats.org/presentationml/2006/ole">
            <p:oleObj spid="_x0000_s21506" name="Equation" r:id="rId4" imgW="203040" imgH="241200" progId="Equation.DSMT4">
              <p:embed/>
            </p:oleObj>
          </a:graphicData>
        </a:graphic>
      </p:graphicFrame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3970338" y="3729038"/>
          <a:ext cx="1546225" cy="612775"/>
        </p:xfrm>
        <a:graphic>
          <a:graphicData uri="http://schemas.openxmlformats.org/presentationml/2006/ole">
            <p:oleObj spid="_x0000_s21507" name="Equation" r:id="rId5" imgW="609480" imgH="241200" progId="Equation.DSMT4">
              <p:embed/>
            </p:oleObj>
          </a:graphicData>
        </a:graphic>
      </p:graphicFrame>
      <p:cxnSp>
        <p:nvCxnSpPr>
          <p:cNvPr id="201" name="Straight Arrow Connector 200"/>
          <p:cNvCxnSpPr>
            <a:cxnSpLocks noChangeAspect="1"/>
          </p:cNvCxnSpPr>
          <p:nvPr/>
        </p:nvCxnSpPr>
        <p:spPr bwMode="auto">
          <a:xfrm rot="10800000" flipV="1">
            <a:off x="8024469" y="2995550"/>
            <a:ext cx="150876" cy="8800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02" name="Straight Arrow Connector 201"/>
          <p:cNvCxnSpPr>
            <a:cxnSpLocks noChangeAspect="1"/>
          </p:cNvCxnSpPr>
          <p:nvPr/>
        </p:nvCxnSpPr>
        <p:spPr bwMode="auto">
          <a:xfrm rot="10800000" flipV="1">
            <a:off x="7027225" y="5064825"/>
            <a:ext cx="150876" cy="8800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03" name="Straight Arrow Connector 202"/>
          <p:cNvCxnSpPr>
            <a:cxnSpLocks noChangeAspect="1"/>
          </p:cNvCxnSpPr>
          <p:nvPr/>
        </p:nvCxnSpPr>
        <p:spPr bwMode="auto">
          <a:xfrm rot="10800000" flipV="1">
            <a:off x="7760525" y="3100450"/>
            <a:ext cx="222904" cy="13002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05" name="Straight Arrow Connector 204"/>
          <p:cNvCxnSpPr>
            <a:cxnSpLocks noChangeAspect="1"/>
          </p:cNvCxnSpPr>
          <p:nvPr/>
        </p:nvCxnSpPr>
        <p:spPr bwMode="auto">
          <a:xfrm rot="10800000" flipV="1">
            <a:off x="8036344" y="4474025"/>
            <a:ext cx="150876" cy="8800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lg"/>
            <a:tailEnd type="none" w="med" len="lg"/>
          </a:ln>
          <a:effectLst/>
        </p:spPr>
      </p:cxnSp>
      <p:cxnSp>
        <p:nvCxnSpPr>
          <p:cNvPr id="206" name="Straight Arrow Connector 205"/>
          <p:cNvCxnSpPr>
            <a:cxnSpLocks noChangeAspect="1"/>
          </p:cNvCxnSpPr>
          <p:nvPr/>
        </p:nvCxnSpPr>
        <p:spPr bwMode="auto">
          <a:xfrm rot="10800000" flipV="1">
            <a:off x="7765669" y="4602620"/>
            <a:ext cx="220400" cy="12855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lg"/>
            <a:tailEnd type="none" w="med" len="lg"/>
          </a:ln>
          <a:effectLst/>
        </p:spPr>
      </p:cxnSp>
      <p:cxnSp>
        <p:nvCxnSpPr>
          <p:cNvPr id="207" name="Straight Arrow Connector 206"/>
          <p:cNvCxnSpPr>
            <a:cxnSpLocks noChangeAspect="1"/>
          </p:cNvCxnSpPr>
          <p:nvPr/>
        </p:nvCxnSpPr>
        <p:spPr bwMode="auto">
          <a:xfrm rot="10800000" flipV="1">
            <a:off x="7010401" y="3562600"/>
            <a:ext cx="150876" cy="8800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lg"/>
          </a:ln>
          <a:effectLst/>
        </p:spPr>
      </p:cxnSp>
      <p:cxnSp>
        <p:nvCxnSpPr>
          <p:cNvPr id="208" name="Straight Arrow Connector 207"/>
          <p:cNvCxnSpPr>
            <a:cxnSpLocks noChangeAspect="1"/>
          </p:cNvCxnSpPr>
          <p:nvPr/>
        </p:nvCxnSpPr>
        <p:spPr bwMode="auto">
          <a:xfrm rot="10800000" flipV="1">
            <a:off x="7260443" y="3391861"/>
            <a:ext cx="222904" cy="13002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lg"/>
          </a:ln>
          <a:effectLst/>
        </p:spPr>
      </p:cxnSp>
      <p:cxnSp>
        <p:nvCxnSpPr>
          <p:cNvPr id="210" name="Straight Arrow Connector 209"/>
          <p:cNvCxnSpPr/>
          <p:nvPr/>
        </p:nvCxnSpPr>
        <p:spPr bwMode="auto">
          <a:xfrm rot="5400000">
            <a:off x="7414164" y="3810986"/>
            <a:ext cx="36576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12" name="Straight Arrow Connector 211"/>
          <p:cNvCxnSpPr>
            <a:cxnSpLocks noChangeAspect="1"/>
          </p:cNvCxnSpPr>
          <p:nvPr/>
        </p:nvCxnSpPr>
        <p:spPr bwMode="auto">
          <a:xfrm rot="10800000" flipV="1">
            <a:off x="7277212" y="4879375"/>
            <a:ext cx="220400" cy="12855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94" name="Straight Arrow Connector 293"/>
          <p:cNvCxnSpPr/>
          <p:nvPr/>
        </p:nvCxnSpPr>
        <p:spPr bwMode="auto">
          <a:xfrm rot="5400000">
            <a:off x="7412189" y="4224636"/>
            <a:ext cx="36576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95" name="Straight Arrow Connector 294"/>
          <p:cNvCxnSpPr/>
          <p:nvPr/>
        </p:nvCxnSpPr>
        <p:spPr bwMode="auto">
          <a:xfrm rot="5400000">
            <a:off x="7448521" y="3471829"/>
            <a:ext cx="310896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96" name="Straight Arrow Connector 295"/>
          <p:cNvCxnSpPr/>
          <p:nvPr/>
        </p:nvCxnSpPr>
        <p:spPr bwMode="auto">
          <a:xfrm rot="5400000">
            <a:off x="7440007" y="4591908"/>
            <a:ext cx="310896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97" name="Straight Connector 296"/>
          <p:cNvCxnSpPr>
            <a:cxnSpLocks noChangeAspect="1"/>
          </p:cNvCxnSpPr>
          <p:nvPr/>
        </p:nvCxnSpPr>
        <p:spPr bwMode="auto">
          <a:xfrm flipV="1">
            <a:off x="6934200" y="3533900"/>
            <a:ext cx="1463040" cy="85122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9933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8" name="TextBox 297"/>
          <p:cNvSpPr txBox="1"/>
          <p:nvPr/>
        </p:nvSpPr>
        <p:spPr>
          <a:xfrm>
            <a:off x="8305800" y="3657600"/>
            <a:ext cx="554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</a:t>
            </a:r>
            <a:endParaRPr lang="en-US" dirty="0"/>
          </a:p>
        </p:txBody>
      </p:sp>
      <p:graphicFrame>
        <p:nvGraphicFramePr>
          <p:cNvPr id="21508" name="Object 4"/>
          <p:cNvGraphicFramePr>
            <a:graphicFrameLocks noChangeAspect="1"/>
          </p:cNvGraphicFramePr>
          <p:nvPr/>
        </p:nvGraphicFramePr>
        <p:xfrm>
          <a:off x="8305800" y="2667000"/>
          <a:ext cx="449179" cy="533400"/>
        </p:xfrm>
        <a:graphic>
          <a:graphicData uri="http://schemas.openxmlformats.org/presentationml/2006/ole">
            <p:oleObj spid="_x0000_s21508" name="Equation" r:id="rId6" imgW="203040" imgH="241200" progId="Equation.DSMT4">
              <p:embed/>
            </p:oleObj>
          </a:graphicData>
        </a:graphic>
      </p:graphicFrame>
      <p:cxnSp>
        <p:nvCxnSpPr>
          <p:cNvPr id="350" name="Straight Connector 349"/>
          <p:cNvCxnSpPr>
            <a:cxnSpLocks noChangeAspect="1"/>
          </p:cNvCxnSpPr>
          <p:nvPr/>
        </p:nvCxnSpPr>
        <p:spPr bwMode="auto">
          <a:xfrm>
            <a:off x="5262189" y="4877777"/>
            <a:ext cx="312324" cy="14990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351" name="Straight Connector 350"/>
          <p:cNvCxnSpPr/>
          <p:nvPr/>
        </p:nvCxnSpPr>
        <p:spPr bwMode="auto">
          <a:xfrm rot="5400000">
            <a:off x="2921501" y="5953136"/>
            <a:ext cx="320333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352" name="Straight Connector 351"/>
          <p:cNvCxnSpPr>
            <a:cxnSpLocks noChangeAspect="1"/>
          </p:cNvCxnSpPr>
          <p:nvPr/>
        </p:nvCxnSpPr>
        <p:spPr bwMode="auto">
          <a:xfrm flipV="1">
            <a:off x="649631" y="5050555"/>
            <a:ext cx="291503" cy="16960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med" len="lg"/>
            <a:tailEnd type="none" w="med" len="lg"/>
          </a:ln>
          <a:effectLst/>
        </p:spPr>
      </p:cxnSp>
      <p:graphicFrame>
        <p:nvGraphicFramePr>
          <p:cNvPr id="353" name="Object 2"/>
          <p:cNvGraphicFramePr>
            <a:graphicFrameLocks noChangeAspect="1"/>
          </p:cNvGraphicFramePr>
          <p:nvPr/>
        </p:nvGraphicFramePr>
        <p:xfrm>
          <a:off x="2743200" y="5562600"/>
          <a:ext cx="227790" cy="250928"/>
        </p:xfrm>
        <a:graphic>
          <a:graphicData uri="http://schemas.openxmlformats.org/presentationml/2006/ole">
            <p:oleObj spid="_x0000_s21515" name="Equation" r:id="rId7" imgW="126720" imgH="139680" progId="Equation.DSMT4">
              <p:embed/>
            </p:oleObj>
          </a:graphicData>
        </a:graphic>
      </p:graphicFrame>
      <p:graphicFrame>
        <p:nvGraphicFramePr>
          <p:cNvPr id="354" name="Object 3"/>
          <p:cNvGraphicFramePr>
            <a:graphicFrameLocks noChangeAspect="1"/>
          </p:cNvGraphicFramePr>
          <p:nvPr/>
        </p:nvGraphicFramePr>
        <p:xfrm>
          <a:off x="5029200" y="4419600"/>
          <a:ext cx="250928" cy="297195"/>
        </p:xfrm>
        <a:graphic>
          <a:graphicData uri="http://schemas.openxmlformats.org/presentationml/2006/ole">
            <p:oleObj spid="_x0000_s21516" name="Equation" r:id="rId8" imgW="139680" imgH="164880" progId="Equation.DSMT4">
              <p:embed/>
            </p:oleObj>
          </a:graphicData>
        </a:graphic>
      </p:graphicFrame>
      <p:graphicFrame>
        <p:nvGraphicFramePr>
          <p:cNvPr id="355" name="Object 4"/>
          <p:cNvGraphicFramePr>
            <a:graphicFrameLocks noChangeAspect="1"/>
          </p:cNvGraphicFramePr>
          <p:nvPr/>
        </p:nvGraphicFramePr>
        <p:xfrm>
          <a:off x="838200" y="4724400"/>
          <a:ext cx="227790" cy="227790"/>
        </p:xfrm>
        <a:graphic>
          <a:graphicData uri="http://schemas.openxmlformats.org/presentationml/2006/ole">
            <p:oleObj spid="_x0000_s21517" name="Equation" r:id="rId9" imgW="126720" imgH="126720" progId="Equation.DSMT4">
              <p:embed/>
            </p:oleObj>
          </a:graphicData>
        </a:graphic>
      </p:graphicFrame>
      <p:graphicFrame>
        <p:nvGraphicFramePr>
          <p:cNvPr id="356" name="Object 5"/>
          <p:cNvGraphicFramePr>
            <a:graphicFrameLocks noChangeAspect="1"/>
          </p:cNvGraphicFramePr>
          <p:nvPr/>
        </p:nvGraphicFramePr>
        <p:xfrm>
          <a:off x="2743200" y="5791200"/>
          <a:ext cx="181519" cy="387954"/>
        </p:xfrm>
        <a:graphic>
          <a:graphicData uri="http://schemas.openxmlformats.org/presentationml/2006/ole">
            <p:oleObj spid="_x0000_s21518" name="Equation" r:id="rId10" imgW="101520" imgH="215640" progId="Equation.DSMT4">
              <p:embed/>
            </p:oleObj>
          </a:graphicData>
        </a:graphic>
      </p:graphicFrame>
      <p:graphicFrame>
        <p:nvGraphicFramePr>
          <p:cNvPr id="357" name="Object 6"/>
          <p:cNvGraphicFramePr>
            <a:graphicFrameLocks noChangeAspect="1"/>
          </p:cNvGraphicFramePr>
          <p:nvPr/>
        </p:nvGraphicFramePr>
        <p:xfrm>
          <a:off x="5410200" y="4495800"/>
          <a:ext cx="227790" cy="434225"/>
        </p:xfrm>
        <a:graphic>
          <a:graphicData uri="http://schemas.openxmlformats.org/presentationml/2006/ole">
            <p:oleObj spid="_x0000_s21519" name="Equation" r:id="rId11" imgW="126720" imgH="241200" progId="Equation.DSMT4">
              <p:embed/>
            </p:oleObj>
          </a:graphicData>
        </a:graphic>
      </p:graphicFrame>
      <p:graphicFrame>
        <p:nvGraphicFramePr>
          <p:cNvPr id="358" name="Object 7"/>
          <p:cNvGraphicFramePr>
            <a:graphicFrameLocks noChangeAspect="1"/>
          </p:cNvGraphicFramePr>
          <p:nvPr/>
        </p:nvGraphicFramePr>
        <p:xfrm>
          <a:off x="457200" y="4724400"/>
          <a:ext cx="227790" cy="387954"/>
        </p:xfrm>
        <a:graphic>
          <a:graphicData uri="http://schemas.openxmlformats.org/presentationml/2006/ole">
            <p:oleObj spid="_x0000_s21520" name="Equation" r:id="rId12" imgW="126720" imgH="215640" progId="Equation.DSMT4">
              <p:embed/>
            </p:oleObj>
          </a:graphicData>
        </a:graphic>
      </p:graphicFrame>
      <p:graphicFrame>
        <p:nvGraphicFramePr>
          <p:cNvPr id="21521" name="Object 17"/>
          <p:cNvGraphicFramePr>
            <a:graphicFrameLocks noChangeAspect="1"/>
          </p:cNvGraphicFramePr>
          <p:nvPr/>
        </p:nvGraphicFramePr>
        <p:xfrm>
          <a:off x="7664301" y="3257103"/>
          <a:ext cx="457200" cy="542925"/>
        </p:xfrm>
        <a:graphic>
          <a:graphicData uri="http://schemas.openxmlformats.org/presentationml/2006/ole">
            <p:oleObj spid="_x0000_s21521" name="Equation" r:id="rId13" imgW="203040" imgH="241200" progId="Equation.DSMT4">
              <p:embed/>
            </p:oleObj>
          </a:graphicData>
        </a:graphic>
      </p:graphicFrame>
      <p:cxnSp>
        <p:nvCxnSpPr>
          <p:cNvPr id="405" name="Straight Connector 404"/>
          <p:cNvCxnSpPr>
            <a:cxnSpLocks noChangeAspect="1"/>
          </p:cNvCxnSpPr>
          <p:nvPr/>
        </p:nvCxnSpPr>
        <p:spPr bwMode="auto">
          <a:xfrm flipV="1">
            <a:off x="2842435" y="1850066"/>
            <a:ext cx="512064" cy="29793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6" name="Straight Connector 405"/>
          <p:cNvCxnSpPr>
            <a:cxnSpLocks noChangeAspect="1"/>
          </p:cNvCxnSpPr>
          <p:nvPr/>
        </p:nvCxnSpPr>
        <p:spPr bwMode="auto">
          <a:xfrm flipV="1">
            <a:off x="3898602" y="2351567"/>
            <a:ext cx="512064" cy="29793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7" name="Straight Connector 406"/>
          <p:cNvCxnSpPr>
            <a:cxnSpLocks noChangeAspect="1"/>
          </p:cNvCxnSpPr>
          <p:nvPr/>
        </p:nvCxnSpPr>
        <p:spPr bwMode="auto">
          <a:xfrm>
            <a:off x="3214576" y="1936900"/>
            <a:ext cx="1034186" cy="49641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sm" len="lg"/>
            <a:tailEnd type="stealth" w="med" len="lg"/>
          </a:ln>
          <a:effectLst/>
        </p:spPr>
      </p:cxnSp>
      <p:graphicFrame>
        <p:nvGraphicFramePr>
          <p:cNvPr id="21522" name="Object 18"/>
          <p:cNvGraphicFramePr>
            <a:graphicFrameLocks noChangeAspect="1"/>
          </p:cNvGraphicFramePr>
          <p:nvPr/>
        </p:nvGraphicFramePr>
        <p:xfrm>
          <a:off x="3657600" y="1752600"/>
          <a:ext cx="547688" cy="515938"/>
        </p:xfrm>
        <a:graphic>
          <a:graphicData uri="http://schemas.openxmlformats.org/presentationml/2006/ole">
            <p:oleObj spid="_x0000_s21522" name="Equation" r:id="rId14" imgW="215640" imgH="203040" progId="Equation.DSMT4">
              <p:embed/>
            </p:oleObj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roup 306"/>
          <p:cNvGrpSpPr/>
          <p:nvPr/>
        </p:nvGrpSpPr>
        <p:grpSpPr>
          <a:xfrm>
            <a:off x="609600" y="2133600"/>
            <a:ext cx="2373119" cy="2523268"/>
            <a:chOff x="4495800" y="2057400"/>
            <a:chExt cx="2373119" cy="2523268"/>
          </a:xfrm>
        </p:grpSpPr>
        <p:cxnSp>
          <p:nvCxnSpPr>
            <p:cNvPr id="260" name="Straight Connector 259"/>
            <p:cNvCxnSpPr/>
            <p:nvPr/>
          </p:nvCxnSpPr>
          <p:spPr bwMode="auto">
            <a:xfrm flipV="1">
              <a:off x="4495800" y="3818668"/>
              <a:ext cx="1321308" cy="7620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2" name="Straight Connector 271"/>
            <p:cNvCxnSpPr>
              <a:cxnSpLocks noChangeAspect="1"/>
            </p:cNvCxnSpPr>
            <p:nvPr/>
          </p:nvCxnSpPr>
          <p:spPr bwMode="auto">
            <a:xfrm>
              <a:off x="5821538" y="3810000"/>
              <a:ext cx="1047381" cy="50274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1" name="Straight Connector 290"/>
            <p:cNvCxnSpPr>
              <a:cxnSpLocks noChangeAspect="1"/>
            </p:cNvCxnSpPr>
            <p:nvPr/>
          </p:nvCxnSpPr>
          <p:spPr bwMode="auto">
            <a:xfrm>
              <a:off x="5812875" y="3561555"/>
              <a:ext cx="502743" cy="241319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2" name="Straight Connector 291"/>
            <p:cNvCxnSpPr>
              <a:cxnSpLocks noChangeAspect="1"/>
            </p:cNvCxnSpPr>
            <p:nvPr/>
          </p:nvCxnSpPr>
          <p:spPr bwMode="auto">
            <a:xfrm flipV="1">
              <a:off x="5257803" y="3555396"/>
              <a:ext cx="554949" cy="32004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4" name="Straight Connector 293"/>
            <p:cNvCxnSpPr/>
            <p:nvPr/>
          </p:nvCxnSpPr>
          <p:spPr bwMode="auto">
            <a:xfrm rot="5400000" flipH="1" flipV="1">
              <a:off x="5702904" y="3682698"/>
              <a:ext cx="22860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5" name="Straight Connector 294"/>
            <p:cNvCxnSpPr>
              <a:cxnSpLocks noChangeAspect="1"/>
            </p:cNvCxnSpPr>
            <p:nvPr/>
          </p:nvCxnSpPr>
          <p:spPr bwMode="auto">
            <a:xfrm flipV="1">
              <a:off x="5257800" y="2312004"/>
              <a:ext cx="554949" cy="32004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6" name="Straight Connector 295"/>
            <p:cNvCxnSpPr>
              <a:cxnSpLocks noChangeAspect="1"/>
            </p:cNvCxnSpPr>
            <p:nvPr/>
          </p:nvCxnSpPr>
          <p:spPr bwMode="auto">
            <a:xfrm flipV="1">
              <a:off x="4500134" y="2760536"/>
              <a:ext cx="554949" cy="32004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7" name="Straight Connector 296"/>
            <p:cNvCxnSpPr/>
            <p:nvPr/>
          </p:nvCxnSpPr>
          <p:spPr bwMode="auto">
            <a:xfrm rot="5400000" flipH="1" flipV="1">
              <a:off x="5685568" y="2180368"/>
              <a:ext cx="22860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9" name="Straight Connector 298"/>
            <p:cNvCxnSpPr/>
            <p:nvPr/>
          </p:nvCxnSpPr>
          <p:spPr bwMode="auto">
            <a:xfrm rot="5400000">
              <a:off x="4631436" y="3262742"/>
              <a:ext cx="125272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0" name="Straight Connector 299"/>
            <p:cNvCxnSpPr/>
            <p:nvPr/>
          </p:nvCxnSpPr>
          <p:spPr bwMode="auto">
            <a:xfrm rot="5400000">
              <a:off x="4767882" y="3043524"/>
              <a:ext cx="54864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1" name="Straight Connector 300"/>
            <p:cNvCxnSpPr>
              <a:cxnSpLocks noChangeAspect="1"/>
            </p:cNvCxnSpPr>
            <p:nvPr/>
          </p:nvCxnSpPr>
          <p:spPr bwMode="auto">
            <a:xfrm>
              <a:off x="5808536" y="2316338"/>
              <a:ext cx="1047381" cy="50274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2" name="Straight Connector 301"/>
            <p:cNvCxnSpPr>
              <a:cxnSpLocks noChangeAspect="1"/>
            </p:cNvCxnSpPr>
            <p:nvPr/>
          </p:nvCxnSpPr>
          <p:spPr bwMode="auto">
            <a:xfrm>
              <a:off x="5808536" y="2057400"/>
              <a:ext cx="1047381" cy="50274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3" name="Straight Connector 302"/>
            <p:cNvCxnSpPr>
              <a:cxnSpLocks noChangeAspect="1"/>
            </p:cNvCxnSpPr>
            <p:nvPr/>
          </p:nvCxnSpPr>
          <p:spPr bwMode="auto">
            <a:xfrm>
              <a:off x="5046536" y="2773538"/>
              <a:ext cx="1047381" cy="50274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4" name="Straight Connector 303"/>
            <p:cNvCxnSpPr>
              <a:cxnSpLocks noChangeAspect="1"/>
            </p:cNvCxnSpPr>
            <p:nvPr/>
          </p:nvCxnSpPr>
          <p:spPr bwMode="auto">
            <a:xfrm>
              <a:off x="5262134" y="2647142"/>
              <a:ext cx="1047381" cy="50274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5" name="Straight Connector 304"/>
            <p:cNvCxnSpPr>
              <a:cxnSpLocks noChangeAspect="1"/>
            </p:cNvCxnSpPr>
            <p:nvPr/>
          </p:nvCxnSpPr>
          <p:spPr bwMode="auto">
            <a:xfrm>
              <a:off x="5262134" y="3886200"/>
              <a:ext cx="1047381" cy="50274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01" name="Freeform 200"/>
          <p:cNvSpPr/>
          <p:nvPr/>
        </p:nvSpPr>
        <p:spPr bwMode="auto">
          <a:xfrm>
            <a:off x="1597846" y="2308948"/>
            <a:ext cx="1069742" cy="787302"/>
          </a:xfrm>
          <a:custGeom>
            <a:avLst/>
            <a:gdLst>
              <a:gd name="connsiteX0" fmla="*/ 1069742 w 1069742"/>
              <a:gd name="connsiteY0" fmla="*/ 787302 h 787302"/>
              <a:gd name="connsiteX1" fmla="*/ 1069742 w 1069742"/>
              <a:gd name="connsiteY1" fmla="*/ 522515 h 787302"/>
              <a:gd name="connsiteX2" fmla="*/ 0 w 1069742"/>
              <a:gd name="connsiteY2" fmla="*/ 0 h 787302"/>
              <a:gd name="connsiteX3" fmla="*/ 10592 w 1069742"/>
              <a:gd name="connsiteY3" fmla="*/ 261257 h 787302"/>
              <a:gd name="connsiteX4" fmla="*/ 1069742 w 1069742"/>
              <a:gd name="connsiteY4" fmla="*/ 787302 h 787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9742" h="787302">
                <a:moveTo>
                  <a:pt x="1069742" y="787302"/>
                </a:moveTo>
                <a:lnTo>
                  <a:pt x="1069742" y="522515"/>
                </a:lnTo>
                <a:lnTo>
                  <a:pt x="0" y="0"/>
                </a:lnTo>
                <a:lnTo>
                  <a:pt x="10592" y="261257"/>
                </a:lnTo>
                <a:lnTo>
                  <a:pt x="1069742" y="787302"/>
                </a:lnTo>
                <a:close/>
              </a:path>
            </a:pathLst>
          </a:custGeom>
          <a:solidFill>
            <a:srgbClr val="3366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202" name="Freeform 201"/>
          <p:cNvSpPr/>
          <p:nvPr/>
        </p:nvSpPr>
        <p:spPr bwMode="auto">
          <a:xfrm>
            <a:off x="1160064" y="3043293"/>
            <a:ext cx="1285103" cy="635490"/>
          </a:xfrm>
          <a:custGeom>
            <a:avLst/>
            <a:gdLst>
              <a:gd name="connsiteX0" fmla="*/ 1069742 w 1285103"/>
              <a:gd name="connsiteY0" fmla="*/ 635490 h 635490"/>
              <a:gd name="connsiteX1" fmla="*/ 1285103 w 1285103"/>
              <a:gd name="connsiteY1" fmla="*/ 515453 h 635490"/>
              <a:gd name="connsiteX2" fmla="*/ 208300 w 1285103"/>
              <a:gd name="connsiteY2" fmla="*/ 0 h 635490"/>
              <a:gd name="connsiteX3" fmla="*/ 0 w 1285103"/>
              <a:gd name="connsiteY3" fmla="*/ 123567 h 635490"/>
              <a:gd name="connsiteX4" fmla="*/ 1069742 w 1285103"/>
              <a:gd name="connsiteY4" fmla="*/ 635490 h 63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5103" h="635490">
                <a:moveTo>
                  <a:pt x="1069742" y="635490"/>
                </a:moveTo>
                <a:lnTo>
                  <a:pt x="1285103" y="515453"/>
                </a:lnTo>
                <a:lnTo>
                  <a:pt x="208300" y="0"/>
                </a:lnTo>
                <a:lnTo>
                  <a:pt x="0" y="123567"/>
                </a:lnTo>
                <a:lnTo>
                  <a:pt x="1069742" y="635490"/>
                </a:lnTo>
                <a:close/>
              </a:path>
            </a:pathLst>
          </a:custGeom>
          <a:solidFill>
            <a:srgbClr val="3366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grpSp>
        <p:nvGrpSpPr>
          <p:cNvPr id="200" name="Group 199"/>
          <p:cNvGrpSpPr/>
          <p:nvPr/>
        </p:nvGrpSpPr>
        <p:grpSpPr>
          <a:xfrm>
            <a:off x="617082" y="2123028"/>
            <a:ext cx="2373782" cy="3039466"/>
            <a:chOff x="5878348" y="2287219"/>
            <a:chExt cx="2373782" cy="3039466"/>
          </a:xfrm>
          <a:solidFill>
            <a:schemeClr val="accent1">
              <a:lumMod val="60000"/>
              <a:lumOff val="40000"/>
              <a:alpha val="50000"/>
            </a:schemeClr>
          </a:solidFill>
        </p:grpSpPr>
        <p:sp>
          <p:nvSpPr>
            <p:cNvPr id="179" name="Freeform 178"/>
            <p:cNvSpPr/>
            <p:nvPr/>
          </p:nvSpPr>
          <p:spPr bwMode="auto">
            <a:xfrm>
              <a:off x="6939052" y="2802941"/>
              <a:ext cx="1313078" cy="2523744"/>
            </a:xfrm>
            <a:custGeom>
              <a:avLst/>
              <a:gdLst>
                <a:gd name="connsiteX0" fmla="*/ 0 w 1313078"/>
                <a:gd name="connsiteY0" fmla="*/ 2523744 h 2523744"/>
                <a:gd name="connsiteX1" fmla="*/ 1309421 w 1313078"/>
                <a:gd name="connsiteY1" fmla="*/ 1770278 h 2523744"/>
                <a:gd name="connsiteX2" fmla="*/ 1313078 w 1313078"/>
                <a:gd name="connsiteY2" fmla="*/ 1506931 h 2523744"/>
                <a:gd name="connsiteX3" fmla="*/ 757123 w 1313078"/>
                <a:gd name="connsiteY3" fmla="*/ 1825142 h 2523744"/>
                <a:gd name="connsiteX4" fmla="*/ 764438 w 1313078"/>
                <a:gd name="connsiteY4" fmla="*/ 585216 h 2523744"/>
                <a:gd name="connsiteX5" fmla="*/ 1309421 w 1313078"/>
                <a:gd name="connsiteY5" fmla="*/ 263347 h 2523744"/>
                <a:gd name="connsiteX6" fmla="*/ 1309421 w 1313078"/>
                <a:gd name="connsiteY6" fmla="*/ 0 h 2523744"/>
                <a:gd name="connsiteX7" fmla="*/ 7315 w 1313078"/>
                <a:gd name="connsiteY7" fmla="*/ 753465 h 2523744"/>
                <a:gd name="connsiteX8" fmla="*/ 7315 w 1313078"/>
                <a:gd name="connsiteY8" fmla="*/ 1020470 h 2523744"/>
                <a:gd name="connsiteX9" fmla="*/ 552297 w 1313078"/>
                <a:gd name="connsiteY9" fmla="*/ 705917 h 2523744"/>
                <a:gd name="connsiteX10" fmla="*/ 552297 w 1313078"/>
                <a:gd name="connsiteY10" fmla="*/ 1949501 h 2523744"/>
                <a:gd name="connsiteX11" fmla="*/ 3657 w 1313078"/>
                <a:gd name="connsiteY11" fmla="*/ 2267712 h 2523744"/>
                <a:gd name="connsiteX12" fmla="*/ 0 w 1313078"/>
                <a:gd name="connsiteY12" fmla="*/ 2523744 h 252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3078" h="2523744">
                  <a:moveTo>
                    <a:pt x="0" y="2523744"/>
                  </a:moveTo>
                  <a:lnTo>
                    <a:pt x="1309421" y="1770278"/>
                  </a:lnTo>
                  <a:lnTo>
                    <a:pt x="1313078" y="1506931"/>
                  </a:lnTo>
                  <a:lnTo>
                    <a:pt x="757123" y="1825142"/>
                  </a:lnTo>
                  <a:cubicBezTo>
                    <a:pt x="759561" y="1411833"/>
                    <a:pt x="762000" y="998525"/>
                    <a:pt x="764438" y="585216"/>
                  </a:cubicBezTo>
                  <a:lnTo>
                    <a:pt x="1309421" y="263347"/>
                  </a:lnTo>
                  <a:lnTo>
                    <a:pt x="1309421" y="0"/>
                  </a:lnTo>
                  <a:lnTo>
                    <a:pt x="7315" y="753465"/>
                  </a:lnTo>
                  <a:lnTo>
                    <a:pt x="7315" y="1020470"/>
                  </a:lnTo>
                  <a:lnTo>
                    <a:pt x="552297" y="705917"/>
                  </a:lnTo>
                  <a:lnTo>
                    <a:pt x="552297" y="1949501"/>
                  </a:lnTo>
                  <a:lnTo>
                    <a:pt x="3657" y="2267712"/>
                  </a:lnTo>
                  <a:cubicBezTo>
                    <a:pt x="4876" y="2351837"/>
                    <a:pt x="6096" y="2435961"/>
                    <a:pt x="0" y="2523744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180" name="Freeform 179"/>
            <p:cNvSpPr/>
            <p:nvPr/>
          </p:nvSpPr>
          <p:spPr bwMode="auto">
            <a:xfrm>
              <a:off x="5882005" y="3040685"/>
              <a:ext cx="1068020" cy="782726"/>
            </a:xfrm>
            <a:custGeom>
              <a:avLst/>
              <a:gdLst>
                <a:gd name="connsiteX0" fmla="*/ 1060704 w 1068020"/>
                <a:gd name="connsiteY0" fmla="*/ 782726 h 782726"/>
                <a:gd name="connsiteX1" fmla="*/ 0 w 1068020"/>
                <a:gd name="connsiteY1" fmla="*/ 267005 h 782726"/>
                <a:gd name="connsiteX2" fmla="*/ 0 w 1068020"/>
                <a:gd name="connsiteY2" fmla="*/ 0 h 782726"/>
                <a:gd name="connsiteX3" fmla="*/ 1068020 w 1068020"/>
                <a:gd name="connsiteY3" fmla="*/ 519379 h 782726"/>
                <a:gd name="connsiteX4" fmla="*/ 1060704 w 1068020"/>
                <a:gd name="connsiteY4" fmla="*/ 782726 h 78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020" h="782726">
                  <a:moveTo>
                    <a:pt x="1060704" y="782726"/>
                  </a:moveTo>
                  <a:lnTo>
                    <a:pt x="0" y="267005"/>
                  </a:lnTo>
                  <a:lnTo>
                    <a:pt x="0" y="0"/>
                  </a:lnTo>
                  <a:lnTo>
                    <a:pt x="1068020" y="519379"/>
                  </a:lnTo>
                  <a:cubicBezTo>
                    <a:pt x="1066801" y="607161"/>
                    <a:pt x="1065581" y="694944"/>
                    <a:pt x="1060704" y="782726"/>
                  </a:cubicBezTo>
                  <a:close/>
                </a:path>
              </a:pathLst>
            </a:cu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181" name="Freeform 180"/>
            <p:cNvSpPr/>
            <p:nvPr/>
          </p:nvSpPr>
          <p:spPr bwMode="auto">
            <a:xfrm>
              <a:off x="5878348" y="4554931"/>
              <a:ext cx="1068019" cy="768096"/>
            </a:xfrm>
            <a:custGeom>
              <a:avLst/>
              <a:gdLst>
                <a:gd name="connsiteX0" fmla="*/ 1060704 w 1068019"/>
                <a:gd name="connsiteY0" fmla="*/ 768096 h 768096"/>
                <a:gd name="connsiteX1" fmla="*/ 1068019 w 1068019"/>
                <a:gd name="connsiteY1" fmla="*/ 515722 h 768096"/>
                <a:gd name="connsiteX2" fmla="*/ 0 w 1068019"/>
                <a:gd name="connsiteY2" fmla="*/ 0 h 768096"/>
                <a:gd name="connsiteX3" fmla="*/ 0 w 1068019"/>
                <a:gd name="connsiteY3" fmla="*/ 259690 h 768096"/>
                <a:gd name="connsiteX4" fmla="*/ 1060704 w 1068019"/>
                <a:gd name="connsiteY4" fmla="*/ 768096 h 76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019" h="768096">
                  <a:moveTo>
                    <a:pt x="1060704" y="768096"/>
                  </a:moveTo>
                  <a:lnTo>
                    <a:pt x="1068019" y="515722"/>
                  </a:lnTo>
                  <a:lnTo>
                    <a:pt x="0" y="0"/>
                  </a:lnTo>
                  <a:lnTo>
                    <a:pt x="0" y="259690"/>
                  </a:lnTo>
                  <a:lnTo>
                    <a:pt x="1060704" y="768096"/>
                  </a:lnTo>
                  <a:close/>
                </a:path>
              </a:pathLst>
            </a:cu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182" name="Freeform 181"/>
            <p:cNvSpPr/>
            <p:nvPr/>
          </p:nvSpPr>
          <p:spPr bwMode="auto">
            <a:xfrm>
              <a:off x="5882005" y="4236720"/>
              <a:ext cx="1605687" cy="826618"/>
            </a:xfrm>
            <a:custGeom>
              <a:avLst/>
              <a:gdLst>
                <a:gd name="connsiteX0" fmla="*/ 1064362 w 1605687"/>
                <a:gd name="connsiteY0" fmla="*/ 826618 h 826618"/>
                <a:gd name="connsiteX1" fmla="*/ 1605687 w 1605687"/>
                <a:gd name="connsiteY1" fmla="*/ 512064 h 826618"/>
                <a:gd name="connsiteX2" fmla="*/ 537668 w 1605687"/>
                <a:gd name="connsiteY2" fmla="*/ 0 h 826618"/>
                <a:gd name="connsiteX3" fmla="*/ 0 w 1605687"/>
                <a:gd name="connsiteY3" fmla="*/ 310896 h 826618"/>
                <a:gd name="connsiteX4" fmla="*/ 1064362 w 1605687"/>
                <a:gd name="connsiteY4" fmla="*/ 826618 h 82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5687" h="826618">
                  <a:moveTo>
                    <a:pt x="1064362" y="826618"/>
                  </a:moveTo>
                  <a:lnTo>
                    <a:pt x="1605687" y="512064"/>
                  </a:lnTo>
                  <a:lnTo>
                    <a:pt x="537668" y="0"/>
                  </a:lnTo>
                  <a:lnTo>
                    <a:pt x="0" y="310896"/>
                  </a:lnTo>
                  <a:lnTo>
                    <a:pt x="1064362" y="826618"/>
                  </a:lnTo>
                  <a:close/>
                </a:path>
              </a:pathLst>
            </a:cu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183" name="Freeform 182"/>
            <p:cNvSpPr/>
            <p:nvPr/>
          </p:nvSpPr>
          <p:spPr bwMode="auto">
            <a:xfrm>
              <a:off x="6419673" y="3508858"/>
              <a:ext cx="1071676" cy="1239926"/>
            </a:xfrm>
            <a:custGeom>
              <a:avLst/>
              <a:gdLst>
                <a:gd name="connsiteX0" fmla="*/ 1071676 w 1071676"/>
                <a:gd name="connsiteY0" fmla="*/ 1239926 h 1239926"/>
                <a:gd name="connsiteX1" fmla="*/ 1071676 w 1071676"/>
                <a:gd name="connsiteY1" fmla="*/ 0 h 1239926"/>
                <a:gd name="connsiteX2" fmla="*/ 526694 w 1071676"/>
                <a:gd name="connsiteY2" fmla="*/ 325526 h 1239926"/>
                <a:gd name="connsiteX3" fmla="*/ 0 w 1071676"/>
                <a:gd name="connsiteY3" fmla="*/ 69494 h 1239926"/>
                <a:gd name="connsiteX4" fmla="*/ 3657 w 1071676"/>
                <a:gd name="connsiteY4" fmla="*/ 724204 h 1239926"/>
                <a:gd name="connsiteX5" fmla="*/ 1071676 w 1071676"/>
                <a:gd name="connsiteY5" fmla="*/ 1239926 h 1239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676" h="1239926">
                  <a:moveTo>
                    <a:pt x="1071676" y="1239926"/>
                  </a:moveTo>
                  <a:lnTo>
                    <a:pt x="1071676" y="0"/>
                  </a:lnTo>
                  <a:lnTo>
                    <a:pt x="526694" y="325526"/>
                  </a:lnTo>
                  <a:lnTo>
                    <a:pt x="0" y="69494"/>
                  </a:lnTo>
                  <a:lnTo>
                    <a:pt x="3657" y="724204"/>
                  </a:lnTo>
                  <a:lnTo>
                    <a:pt x="1071676" y="1239926"/>
                  </a:lnTo>
                  <a:close/>
                </a:path>
              </a:pathLst>
            </a:cu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184" name="Freeform 183"/>
            <p:cNvSpPr/>
            <p:nvPr/>
          </p:nvSpPr>
          <p:spPr bwMode="auto">
            <a:xfrm>
              <a:off x="7699833" y="4053840"/>
              <a:ext cx="544982" cy="566928"/>
            </a:xfrm>
            <a:custGeom>
              <a:avLst/>
              <a:gdLst>
                <a:gd name="connsiteX0" fmla="*/ 0 w 544982"/>
                <a:gd name="connsiteY0" fmla="*/ 566928 h 566928"/>
                <a:gd name="connsiteX1" fmla="*/ 544982 w 544982"/>
                <a:gd name="connsiteY1" fmla="*/ 256032 h 566928"/>
                <a:gd name="connsiteX2" fmla="*/ 7315 w 544982"/>
                <a:gd name="connsiteY2" fmla="*/ 0 h 566928"/>
                <a:gd name="connsiteX3" fmla="*/ 0 w 544982"/>
                <a:gd name="connsiteY3" fmla="*/ 566928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982" h="566928">
                  <a:moveTo>
                    <a:pt x="0" y="566928"/>
                  </a:moveTo>
                  <a:lnTo>
                    <a:pt x="544982" y="256032"/>
                  </a:lnTo>
                  <a:lnTo>
                    <a:pt x="7315" y="0"/>
                  </a:lnTo>
                  <a:cubicBezTo>
                    <a:pt x="4877" y="188976"/>
                    <a:pt x="2438" y="377952"/>
                    <a:pt x="0" y="566928"/>
                  </a:cubicBezTo>
                  <a:close/>
                </a:path>
              </a:pathLst>
            </a:cu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185" name="Freeform 184"/>
            <p:cNvSpPr/>
            <p:nvPr/>
          </p:nvSpPr>
          <p:spPr bwMode="auto">
            <a:xfrm>
              <a:off x="5878348" y="2287219"/>
              <a:ext cx="2362809" cy="1269187"/>
            </a:xfrm>
            <a:custGeom>
              <a:avLst/>
              <a:gdLst>
                <a:gd name="connsiteX0" fmla="*/ 1071677 w 2362809"/>
                <a:gd name="connsiteY0" fmla="*/ 1269187 h 1269187"/>
                <a:gd name="connsiteX1" fmla="*/ 2362809 w 2362809"/>
                <a:gd name="connsiteY1" fmla="*/ 512064 h 1269187"/>
                <a:gd name="connsiteX2" fmla="*/ 1302105 w 2362809"/>
                <a:gd name="connsiteY2" fmla="*/ 0 h 1269187"/>
                <a:gd name="connsiteX3" fmla="*/ 0 w 2362809"/>
                <a:gd name="connsiteY3" fmla="*/ 749808 h 1269187"/>
                <a:gd name="connsiteX4" fmla="*/ 1071677 w 2362809"/>
                <a:gd name="connsiteY4" fmla="*/ 1269187 h 12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2809" h="1269187">
                  <a:moveTo>
                    <a:pt x="1071677" y="1269187"/>
                  </a:moveTo>
                  <a:lnTo>
                    <a:pt x="2362809" y="512064"/>
                  </a:lnTo>
                  <a:lnTo>
                    <a:pt x="1302105" y="0"/>
                  </a:lnTo>
                  <a:lnTo>
                    <a:pt x="0" y="749808"/>
                  </a:lnTo>
                  <a:lnTo>
                    <a:pt x="1071677" y="1269187"/>
                  </a:lnTo>
                  <a:close/>
                </a:path>
              </a:pathLst>
            </a:cu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Equilibrium of </a:t>
            </a:r>
            <a:r>
              <a:rPr lang="en-US" dirty="0" err="1" smtClean="0"/>
              <a:t>SubSections</a:t>
            </a:r>
            <a:r>
              <a:rPr lang="en-US" dirty="0" smtClean="0"/>
              <a:t> of the Beam are Considered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ESC023: Mechanics of Materials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310127-E816-4F31-AE44-30522B801B89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grpSp>
        <p:nvGrpSpPr>
          <p:cNvPr id="203" name="Group 202"/>
          <p:cNvGrpSpPr/>
          <p:nvPr/>
        </p:nvGrpSpPr>
        <p:grpSpPr>
          <a:xfrm>
            <a:off x="228600" y="3883532"/>
            <a:ext cx="3666713" cy="1838230"/>
            <a:chOff x="1981200" y="3883532"/>
            <a:chExt cx="3666713" cy="1838230"/>
          </a:xfrm>
        </p:grpSpPr>
        <p:cxnSp>
          <p:nvCxnSpPr>
            <p:cNvPr id="157" name="Straight Connector 156"/>
            <p:cNvCxnSpPr>
              <a:cxnSpLocks noChangeAspect="1"/>
            </p:cNvCxnSpPr>
            <p:nvPr/>
          </p:nvCxnSpPr>
          <p:spPr bwMode="auto">
            <a:xfrm flipV="1">
              <a:off x="2438400" y="3886200"/>
              <a:ext cx="1645920" cy="95763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93300"/>
              </a:solidFill>
              <a:prstDash val="solid"/>
              <a:round/>
              <a:headEnd type="stealth" w="med" len="lg"/>
              <a:tailEnd type="none" w="med" len="lg"/>
            </a:ln>
            <a:effectLst/>
          </p:spPr>
        </p:cxnSp>
        <p:cxnSp>
          <p:nvCxnSpPr>
            <p:cNvPr id="158" name="Straight Connector 157"/>
            <p:cNvCxnSpPr/>
            <p:nvPr/>
          </p:nvCxnSpPr>
          <p:spPr bwMode="auto">
            <a:xfrm rot="5400000">
              <a:off x="3321058" y="4660772"/>
              <a:ext cx="155448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93300"/>
              </a:solidFill>
              <a:prstDash val="solid"/>
              <a:round/>
              <a:headEnd type="none" w="med" len="med"/>
              <a:tailEnd type="stealth" w="med" len="lg"/>
            </a:ln>
            <a:effectLst/>
          </p:spPr>
        </p:cxnSp>
        <p:cxnSp>
          <p:nvCxnSpPr>
            <p:cNvPr id="159" name="Straight Connector 158"/>
            <p:cNvCxnSpPr>
              <a:cxnSpLocks noChangeAspect="1"/>
            </p:cNvCxnSpPr>
            <p:nvPr/>
          </p:nvCxnSpPr>
          <p:spPr bwMode="auto">
            <a:xfrm>
              <a:off x="4101568" y="3888212"/>
              <a:ext cx="1188720" cy="57059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93300"/>
              </a:solidFill>
              <a:prstDash val="solid"/>
              <a:round/>
              <a:headEnd type="none" w="med" len="med"/>
              <a:tailEnd type="stealth" w="med" len="lg"/>
            </a:ln>
            <a:effectLst/>
          </p:spPr>
        </p:cxnSp>
        <p:cxnSp>
          <p:nvCxnSpPr>
            <p:cNvPr id="160" name="Straight Connector 159"/>
            <p:cNvCxnSpPr>
              <a:cxnSpLocks noChangeAspect="1"/>
            </p:cNvCxnSpPr>
            <p:nvPr/>
          </p:nvCxnSpPr>
          <p:spPr bwMode="auto">
            <a:xfrm>
              <a:off x="5339938" y="4489862"/>
              <a:ext cx="178308" cy="8558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93300"/>
              </a:solidFill>
              <a:prstDash val="solid"/>
              <a:round/>
              <a:headEnd type="none" w="med" len="med"/>
              <a:tailEnd type="stealth" w="med" len="lg"/>
            </a:ln>
            <a:effectLst/>
          </p:spPr>
        </p:cxnSp>
        <p:cxnSp>
          <p:nvCxnSpPr>
            <p:cNvPr id="162" name="Straight Connector 161"/>
            <p:cNvCxnSpPr/>
            <p:nvPr/>
          </p:nvCxnSpPr>
          <p:spPr bwMode="auto">
            <a:xfrm rot="5400000">
              <a:off x="4006858" y="5566292"/>
              <a:ext cx="18288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93300"/>
              </a:solidFill>
              <a:prstDash val="solid"/>
              <a:round/>
              <a:headEnd type="none" w="med" len="med"/>
              <a:tailEnd type="stealth" w="med" len="lg"/>
            </a:ln>
            <a:effectLst/>
          </p:spPr>
        </p:cxnSp>
        <p:cxnSp>
          <p:nvCxnSpPr>
            <p:cNvPr id="163" name="Straight Connector 162"/>
            <p:cNvCxnSpPr>
              <a:cxnSpLocks noChangeAspect="1"/>
            </p:cNvCxnSpPr>
            <p:nvPr/>
          </p:nvCxnSpPr>
          <p:spPr bwMode="auto">
            <a:xfrm flipV="1">
              <a:off x="2249555" y="4876800"/>
              <a:ext cx="166421" cy="9683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93300"/>
              </a:solidFill>
              <a:prstDash val="solid"/>
              <a:round/>
              <a:headEnd type="stealth" w="med" len="lg"/>
              <a:tailEnd type="none" w="med" len="lg"/>
            </a:ln>
            <a:effectLst/>
          </p:spPr>
        </p:cxnSp>
        <p:graphicFrame>
          <p:nvGraphicFramePr>
            <p:cNvPr id="22530" name="Object 2"/>
            <p:cNvGraphicFramePr>
              <a:graphicFrameLocks noChangeAspect="1"/>
            </p:cNvGraphicFramePr>
            <p:nvPr/>
          </p:nvGraphicFramePr>
          <p:xfrm>
            <a:off x="3815938" y="5175662"/>
            <a:ext cx="203200" cy="223838"/>
          </p:xfrm>
          <a:graphic>
            <a:graphicData uri="http://schemas.openxmlformats.org/presentationml/2006/ole">
              <p:oleObj spid="_x0000_s22530" name="Equation" r:id="rId3" imgW="126720" imgH="139680" progId="Equation.DSMT4">
                <p:embed/>
              </p:oleObj>
            </a:graphicData>
          </a:graphic>
        </p:graphicFrame>
        <p:graphicFrame>
          <p:nvGraphicFramePr>
            <p:cNvPr id="22531" name="Object 3"/>
            <p:cNvGraphicFramePr>
              <a:graphicFrameLocks noChangeAspect="1"/>
            </p:cNvGraphicFramePr>
            <p:nvPr/>
          </p:nvGraphicFramePr>
          <p:xfrm>
            <a:off x="5225638" y="4137437"/>
            <a:ext cx="223838" cy="265112"/>
          </p:xfrm>
          <a:graphic>
            <a:graphicData uri="http://schemas.openxmlformats.org/presentationml/2006/ole">
              <p:oleObj spid="_x0000_s22531" name="Equation" r:id="rId4" imgW="139680" imgH="164880" progId="Equation.DSMT4">
                <p:embed/>
              </p:oleObj>
            </a:graphicData>
          </a:graphic>
        </p:graphicFrame>
        <p:graphicFrame>
          <p:nvGraphicFramePr>
            <p:cNvPr id="22532" name="Object 4"/>
            <p:cNvGraphicFramePr>
              <a:graphicFrameLocks noChangeAspect="1"/>
            </p:cNvGraphicFramePr>
            <p:nvPr/>
          </p:nvGraphicFramePr>
          <p:xfrm>
            <a:off x="2209800" y="4648200"/>
            <a:ext cx="203200" cy="203200"/>
          </p:xfrm>
          <a:graphic>
            <a:graphicData uri="http://schemas.openxmlformats.org/presentationml/2006/ole">
              <p:oleObj spid="_x0000_s22532" name="Equation" r:id="rId5" imgW="126720" imgH="126720" progId="Equation.DSMT4">
                <p:embed/>
              </p:oleObj>
            </a:graphicData>
          </a:graphic>
        </p:graphicFrame>
        <p:graphicFrame>
          <p:nvGraphicFramePr>
            <p:cNvPr id="22533" name="Object 5"/>
            <p:cNvGraphicFramePr>
              <a:graphicFrameLocks noChangeAspect="1"/>
            </p:cNvGraphicFramePr>
            <p:nvPr/>
          </p:nvGraphicFramePr>
          <p:xfrm>
            <a:off x="3844513" y="5375687"/>
            <a:ext cx="161925" cy="346075"/>
          </p:xfrm>
          <a:graphic>
            <a:graphicData uri="http://schemas.openxmlformats.org/presentationml/2006/ole">
              <p:oleObj spid="_x0000_s22533" name="Equation" r:id="rId6" imgW="101520" imgH="215640" progId="Equation.DSMT4">
                <p:embed/>
              </p:oleObj>
            </a:graphicData>
          </a:graphic>
        </p:graphicFrame>
        <p:graphicFrame>
          <p:nvGraphicFramePr>
            <p:cNvPr id="22534" name="Object 6"/>
            <p:cNvGraphicFramePr>
              <a:graphicFrameLocks noChangeAspect="1"/>
            </p:cNvGraphicFramePr>
            <p:nvPr/>
          </p:nvGraphicFramePr>
          <p:xfrm>
            <a:off x="5444713" y="4166012"/>
            <a:ext cx="203200" cy="387350"/>
          </p:xfrm>
          <a:graphic>
            <a:graphicData uri="http://schemas.openxmlformats.org/presentationml/2006/ole">
              <p:oleObj spid="_x0000_s22534" name="Equation" r:id="rId7" imgW="126720" imgH="241200" progId="Equation.DSMT4">
                <p:embed/>
              </p:oleObj>
            </a:graphicData>
          </a:graphic>
        </p:graphicFrame>
        <p:graphicFrame>
          <p:nvGraphicFramePr>
            <p:cNvPr id="22535" name="Object 7"/>
            <p:cNvGraphicFramePr>
              <a:graphicFrameLocks noChangeAspect="1"/>
            </p:cNvGraphicFramePr>
            <p:nvPr/>
          </p:nvGraphicFramePr>
          <p:xfrm>
            <a:off x="1981200" y="4648200"/>
            <a:ext cx="203200" cy="346075"/>
          </p:xfrm>
          <a:graphic>
            <a:graphicData uri="http://schemas.openxmlformats.org/presentationml/2006/ole">
              <p:oleObj spid="_x0000_s22535" name="Equation" r:id="rId8" imgW="126720" imgH="215640" progId="Equation.DSMT4">
                <p:embed/>
              </p:oleObj>
            </a:graphicData>
          </a:graphic>
        </p:graphicFrame>
      </p:grpSp>
      <p:grpSp>
        <p:nvGrpSpPr>
          <p:cNvPr id="312" name="Group 311"/>
          <p:cNvGrpSpPr/>
          <p:nvPr/>
        </p:nvGrpSpPr>
        <p:grpSpPr>
          <a:xfrm>
            <a:off x="5410200" y="2133600"/>
            <a:ext cx="1391478" cy="978010"/>
            <a:chOff x="5557962" y="2345635"/>
            <a:chExt cx="1391478" cy="978010"/>
          </a:xfrm>
        </p:grpSpPr>
        <p:sp>
          <p:nvSpPr>
            <p:cNvPr id="309" name="Freeform 308"/>
            <p:cNvSpPr/>
            <p:nvPr/>
          </p:nvSpPr>
          <p:spPr bwMode="auto">
            <a:xfrm>
              <a:off x="5557962" y="2536466"/>
              <a:ext cx="1069450" cy="771277"/>
            </a:xfrm>
            <a:custGeom>
              <a:avLst/>
              <a:gdLst>
                <a:gd name="connsiteX0" fmla="*/ 3975 w 1069450"/>
                <a:gd name="connsiteY0" fmla="*/ 258417 h 771277"/>
                <a:gd name="connsiteX1" fmla="*/ 1069450 w 1069450"/>
                <a:gd name="connsiteY1" fmla="*/ 771277 h 771277"/>
                <a:gd name="connsiteX2" fmla="*/ 1069450 w 1069450"/>
                <a:gd name="connsiteY2" fmla="*/ 512859 h 771277"/>
                <a:gd name="connsiteX3" fmla="*/ 0 w 1069450"/>
                <a:gd name="connsiteY3" fmla="*/ 0 h 771277"/>
                <a:gd name="connsiteX4" fmla="*/ 3975 w 1069450"/>
                <a:gd name="connsiteY4" fmla="*/ 258417 h 771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9450" h="771277">
                  <a:moveTo>
                    <a:pt x="3975" y="258417"/>
                  </a:moveTo>
                  <a:lnTo>
                    <a:pt x="1069450" y="771277"/>
                  </a:lnTo>
                  <a:lnTo>
                    <a:pt x="1069450" y="512859"/>
                  </a:lnTo>
                  <a:lnTo>
                    <a:pt x="0" y="0"/>
                  </a:lnTo>
                  <a:lnTo>
                    <a:pt x="3975" y="258417"/>
                  </a:lnTo>
                  <a:close/>
                </a:path>
              </a:pathLst>
            </a:custGeom>
            <a:solidFill>
              <a:srgbClr val="006699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310" name="Freeform 309"/>
            <p:cNvSpPr/>
            <p:nvPr/>
          </p:nvSpPr>
          <p:spPr bwMode="auto">
            <a:xfrm>
              <a:off x="5557962" y="2345635"/>
              <a:ext cx="1387502" cy="703690"/>
            </a:xfrm>
            <a:custGeom>
              <a:avLst/>
              <a:gdLst>
                <a:gd name="connsiteX0" fmla="*/ 0 w 1387502"/>
                <a:gd name="connsiteY0" fmla="*/ 178904 h 703690"/>
                <a:gd name="connsiteX1" fmla="*/ 1073426 w 1387502"/>
                <a:gd name="connsiteY1" fmla="*/ 703690 h 703690"/>
                <a:gd name="connsiteX2" fmla="*/ 1387502 w 1387502"/>
                <a:gd name="connsiteY2" fmla="*/ 508883 h 703690"/>
                <a:gd name="connsiteX3" fmla="*/ 326003 w 1387502"/>
                <a:gd name="connsiteY3" fmla="*/ 0 h 703690"/>
                <a:gd name="connsiteX4" fmla="*/ 0 w 1387502"/>
                <a:gd name="connsiteY4" fmla="*/ 178904 h 70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7502" h="703690">
                  <a:moveTo>
                    <a:pt x="0" y="178904"/>
                  </a:moveTo>
                  <a:lnTo>
                    <a:pt x="1073426" y="703690"/>
                  </a:lnTo>
                  <a:lnTo>
                    <a:pt x="1387502" y="508883"/>
                  </a:lnTo>
                  <a:lnTo>
                    <a:pt x="326003" y="0"/>
                  </a:lnTo>
                  <a:lnTo>
                    <a:pt x="0" y="178904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311" name="Freeform 310"/>
            <p:cNvSpPr/>
            <p:nvPr/>
          </p:nvSpPr>
          <p:spPr bwMode="auto">
            <a:xfrm>
              <a:off x="6631388" y="2858494"/>
              <a:ext cx="318052" cy="465151"/>
            </a:xfrm>
            <a:custGeom>
              <a:avLst/>
              <a:gdLst>
                <a:gd name="connsiteX0" fmla="*/ 0 w 318052"/>
                <a:gd name="connsiteY0" fmla="*/ 465151 h 465151"/>
                <a:gd name="connsiteX1" fmla="*/ 318052 w 318052"/>
                <a:gd name="connsiteY1" fmla="*/ 258417 h 465151"/>
                <a:gd name="connsiteX2" fmla="*/ 314076 w 318052"/>
                <a:gd name="connsiteY2" fmla="*/ 0 h 465151"/>
                <a:gd name="connsiteX3" fmla="*/ 3975 w 318052"/>
                <a:gd name="connsiteY3" fmla="*/ 194807 h 465151"/>
                <a:gd name="connsiteX4" fmla="*/ 0 w 318052"/>
                <a:gd name="connsiteY4" fmla="*/ 465151 h 465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052" h="465151">
                  <a:moveTo>
                    <a:pt x="0" y="465151"/>
                  </a:moveTo>
                  <a:lnTo>
                    <a:pt x="318052" y="258417"/>
                  </a:lnTo>
                  <a:cubicBezTo>
                    <a:pt x="316727" y="172278"/>
                    <a:pt x="315401" y="86139"/>
                    <a:pt x="314076" y="0"/>
                  </a:cubicBezTo>
                  <a:lnTo>
                    <a:pt x="3975" y="194807"/>
                  </a:lnTo>
                  <a:lnTo>
                    <a:pt x="0" y="46515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</p:grpSp>
      <p:grpSp>
        <p:nvGrpSpPr>
          <p:cNvPr id="317" name="Group 316"/>
          <p:cNvGrpSpPr/>
          <p:nvPr/>
        </p:nvGrpSpPr>
        <p:grpSpPr>
          <a:xfrm>
            <a:off x="4953000" y="3810000"/>
            <a:ext cx="2381250" cy="1549400"/>
            <a:chOff x="4953000" y="3505200"/>
            <a:chExt cx="2381250" cy="1549400"/>
          </a:xfrm>
        </p:grpSpPr>
        <p:sp>
          <p:nvSpPr>
            <p:cNvPr id="313" name="Freeform 312"/>
            <p:cNvSpPr/>
            <p:nvPr/>
          </p:nvSpPr>
          <p:spPr bwMode="auto">
            <a:xfrm>
              <a:off x="6032500" y="4010025"/>
              <a:ext cx="1301750" cy="1044575"/>
            </a:xfrm>
            <a:custGeom>
              <a:avLst/>
              <a:gdLst>
                <a:gd name="connsiteX0" fmla="*/ 536575 w 1301750"/>
                <a:gd name="connsiteY0" fmla="*/ 1044575 h 1044575"/>
                <a:gd name="connsiteX1" fmla="*/ 755650 w 1301750"/>
                <a:gd name="connsiteY1" fmla="*/ 920750 h 1044575"/>
                <a:gd name="connsiteX2" fmla="*/ 749300 w 1301750"/>
                <a:gd name="connsiteY2" fmla="*/ 577850 h 1044575"/>
                <a:gd name="connsiteX3" fmla="*/ 1295400 w 1301750"/>
                <a:gd name="connsiteY3" fmla="*/ 257175 h 1044575"/>
                <a:gd name="connsiteX4" fmla="*/ 1301750 w 1301750"/>
                <a:gd name="connsiteY4" fmla="*/ 0 h 1044575"/>
                <a:gd name="connsiteX5" fmla="*/ 0 w 1301750"/>
                <a:gd name="connsiteY5" fmla="*/ 749300 h 1044575"/>
                <a:gd name="connsiteX6" fmla="*/ 3175 w 1301750"/>
                <a:gd name="connsiteY6" fmla="*/ 1019175 h 1044575"/>
                <a:gd name="connsiteX7" fmla="*/ 539750 w 1301750"/>
                <a:gd name="connsiteY7" fmla="*/ 704850 h 1044575"/>
                <a:gd name="connsiteX8" fmla="*/ 536575 w 1301750"/>
                <a:gd name="connsiteY8" fmla="*/ 1044575 h 104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1750" h="1044575">
                  <a:moveTo>
                    <a:pt x="536575" y="1044575"/>
                  </a:moveTo>
                  <a:lnTo>
                    <a:pt x="755650" y="920750"/>
                  </a:lnTo>
                  <a:lnTo>
                    <a:pt x="749300" y="577850"/>
                  </a:lnTo>
                  <a:lnTo>
                    <a:pt x="1295400" y="257175"/>
                  </a:lnTo>
                  <a:lnTo>
                    <a:pt x="1301750" y="0"/>
                  </a:lnTo>
                  <a:lnTo>
                    <a:pt x="0" y="749300"/>
                  </a:lnTo>
                  <a:cubicBezTo>
                    <a:pt x="1058" y="839258"/>
                    <a:pt x="2117" y="929217"/>
                    <a:pt x="3175" y="1019175"/>
                  </a:cubicBezTo>
                  <a:lnTo>
                    <a:pt x="539750" y="704850"/>
                  </a:lnTo>
                  <a:cubicBezTo>
                    <a:pt x="538692" y="818092"/>
                    <a:pt x="537633" y="931333"/>
                    <a:pt x="536575" y="1044575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314" name="Freeform 313"/>
            <p:cNvSpPr/>
            <p:nvPr/>
          </p:nvSpPr>
          <p:spPr bwMode="auto">
            <a:xfrm>
              <a:off x="4953000" y="3505200"/>
              <a:ext cx="2371725" cy="1260475"/>
            </a:xfrm>
            <a:custGeom>
              <a:avLst/>
              <a:gdLst>
                <a:gd name="connsiteX0" fmla="*/ 1069975 w 2371725"/>
                <a:gd name="connsiteY0" fmla="*/ 1260475 h 1260475"/>
                <a:gd name="connsiteX1" fmla="*/ 2371725 w 2371725"/>
                <a:gd name="connsiteY1" fmla="*/ 514350 h 1260475"/>
                <a:gd name="connsiteX2" fmla="*/ 1298575 w 2371725"/>
                <a:gd name="connsiteY2" fmla="*/ 0 h 1260475"/>
                <a:gd name="connsiteX3" fmla="*/ 0 w 2371725"/>
                <a:gd name="connsiteY3" fmla="*/ 746125 h 1260475"/>
                <a:gd name="connsiteX4" fmla="*/ 1069975 w 2371725"/>
                <a:gd name="connsiteY4" fmla="*/ 1260475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1725" h="1260475">
                  <a:moveTo>
                    <a:pt x="1069975" y="1260475"/>
                  </a:moveTo>
                  <a:lnTo>
                    <a:pt x="2371725" y="514350"/>
                  </a:lnTo>
                  <a:lnTo>
                    <a:pt x="1298575" y="0"/>
                  </a:lnTo>
                  <a:lnTo>
                    <a:pt x="0" y="746125"/>
                  </a:lnTo>
                  <a:lnTo>
                    <a:pt x="1069975" y="1260475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315" name="Freeform 314"/>
            <p:cNvSpPr/>
            <p:nvPr/>
          </p:nvSpPr>
          <p:spPr bwMode="auto">
            <a:xfrm>
              <a:off x="4962525" y="4248150"/>
              <a:ext cx="1066800" cy="768350"/>
            </a:xfrm>
            <a:custGeom>
              <a:avLst/>
              <a:gdLst>
                <a:gd name="connsiteX0" fmla="*/ 1066800 w 1066800"/>
                <a:gd name="connsiteY0" fmla="*/ 768350 h 768350"/>
                <a:gd name="connsiteX1" fmla="*/ 1063625 w 1066800"/>
                <a:gd name="connsiteY1" fmla="*/ 508000 h 768350"/>
                <a:gd name="connsiteX2" fmla="*/ 3175 w 1066800"/>
                <a:gd name="connsiteY2" fmla="*/ 0 h 768350"/>
                <a:gd name="connsiteX3" fmla="*/ 0 w 1066800"/>
                <a:gd name="connsiteY3" fmla="*/ 269875 h 768350"/>
                <a:gd name="connsiteX4" fmla="*/ 1066800 w 1066800"/>
                <a:gd name="connsiteY4" fmla="*/ 768350 h 76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6800" h="768350">
                  <a:moveTo>
                    <a:pt x="1066800" y="768350"/>
                  </a:moveTo>
                  <a:cubicBezTo>
                    <a:pt x="1065742" y="681567"/>
                    <a:pt x="1064683" y="594783"/>
                    <a:pt x="1063625" y="508000"/>
                  </a:cubicBezTo>
                  <a:lnTo>
                    <a:pt x="3175" y="0"/>
                  </a:lnTo>
                  <a:cubicBezTo>
                    <a:pt x="2117" y="89958"/>
                    <a:pt x="1058" y="179917"/>
                    <a:pt x="0" y="269875"/>
                  </a:cubicBezTo>
                  <a:lnTo>
                    <a:pt x="1066800" y="76835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316" name="Freeform 315"/>
            <p:cNvSpPr/>
            <p:nvPr/>
          </p:nvSpPr>
          <p:spPr bwMode="auto">
            <a:xfrm>
              <a:off x="6264275" y="4714875"/>
              <a:ext cx="301625" cy="330200"/>
            </a:xfrm>
            <a:custGeom>
              <a:avLst/>
              <a:gdLst>
                <a:gd name="connsiteX0" fmla="*/ 298450 w 301625"/>
                <a:gd name="connsiteY0" fmla="*/ 330200 h 330200"/>
                <a:gd name="connsiteX1" fmla="*/ 301625 w 301625"/>
                <a:gd name="connsiteY1" fmla="*/ 0 h 330200"/>
                <a:gd name="connsiteX2" fmla="*/ 0 w 301625"/>
                <a:gd name="connsiteY2" fmla="*/ 187325 h 330200"/>
                <a:gd name="connsiteX3" fmla="*/ 298450 w 301625"/>
                <a:gd name="connsiteY3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625" h="330200">
                  <a:moveTo>
                    <a:pt x="298450" y="330200"/>
                  </a:moveTo>
                  <a:cubicBezTo>
                    <a:pt x="299508" y="220133"/>
                    <a:pt x="300567" y="110067"/>
                    <a:pt x="301625" y="0"/>
                  </a:cubicBezTo>
                  <a:lnTo>
                    <a:pt x="0" y="187325"/>
                  </a:lnTo>
                  <a:lnTo>
                    <a:pt x="298450" y="33020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</p:grpSp>
      <p:sp>
        <p:nvSpPr>
          <p:cNvPr id="318" name="Right Arrow 317"/>
          <p:cNvSpPr/>
          <p:nvPr/>
        </p:nvSpPr>
        <p:spPr bwMode="auto">
          <a:xfrm rot="21031382">
            <a:off x="3436379" y="2574851"/>
            <a:ext cx="1676400" cy="2286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319" name="Right Arrow 318"/>
          <p:cNvSpPr/>
          <p:nvPr/>
        </p:nvSpPr>
        <p:spPr bwMode="auto">
          <a:xfrm rot="842151">
            <a:off x="3431695" y="3628874"/>
            <a:ext cx="1676400" cy="2286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graphicFrame>
        <p:nvGraphicFramePr>
          <p:cNvPr id="22544" name="Object 16"/>
          <p:cNvGraphicFramePr>
            <a:graphicFrameLocks noChangeAspect="1"/>
          </p:cNvGraphicFramePr>
          <p:nvPr/>
        </p:nvGraphicFramePr>
        <p:xfrm>
          <a:off x="3962400" y="2057400"/>
          <a:ext cx="449263" cy="533400"/>
        </p:xfrm>
        <a:graphic>
          <a:graphicData uri="http://schemas.openxmlformats.org/presentationml/2006/ole">
            <p:oleObj spid="_x0000_s22544" name="Equation" r:id="rId9" imgW="203040" imgH="241200" progId="Equation.DSMT4">
              <p:embed/>
            </p:oleObj>
          </a:graphicData>
        </a:graphic>
      </p:graphicFrame>
      <p:graphicFrame>
        <p:nvGraphicFramePr>
          <p:cNvPr id="22545" name="Object 17"/>
          <p:cNvGraphicFramePr>
            <a:graphicFrameLocks noChangeAspect="1"/>
          </p:cNvGraphicFramePr>
          <p:nvPr/>
        </p:nvGraphicFramePr>
        <p:xfrm>
          <a:off x="4267200" y="3124200"/>
          <a:ext cx="457200" cy="542925"/>
        </p:xfrm>
        <a:graphic>
          <a:graphicData uri="http://schemas.openxmlformats.org/presentationml/2006/ole">
            <p:oleObj spid="_x0000_s22545" name="Equation" r:id="rId10" imgW="203040" imgH="241200" progId="Equation.DSMT4">
              <p:embed/>
            </p:oleObj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306"/>
          <p:cNvGrpSpPr/>
          <p:nvPr/>
        </p:nvGrpSpPr>
        <p:grpSpPr>
          <a:xfrm>
            <a:off x="1473678" y="2261794"/>
            <a:ext cx="2373119" cy="2523268"/>
            <a:chOff x="4495800" y="2057400"/>
            <a:chExt cx="2373119" cy="2523268"/>
          </a:xfrm>
        </p:grpSpPr>
        <p:cxnSp>
          <p:nvCxnSpPr>
            <p:cNvPr id="260" name="Straight Connector 259"/>
            <p:cNvCxnSpPr/>
            <p:nvPr/>
          </p:nvCxnSpPr>
          <p:spPr bwMode="auto">
            <a:xfrm flipV="1">
              <a:off x="4495800" y="3818668"/>
              <a:ext cx="1321308" cy="7620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2" name="Straight Connector 271"/>
            <p:cNvCxnSpPr>
              <a:cxnSpLocks noChangeAspect="1"/>
            </p:cNvCxnSpPr>
            <p:nvPr/>
          </p:nvCxnSpPr>
          <p:spPr bwMode="auto">
            <a:xfrm>
              <a:off x="5821538" y="3810000"/>
              <a:ext cx="1047381" cy="50274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1" name="Straight Connector 290"/>
            <p:cNvCxnSpPr>
              <a:cxnSpLocks noChangeAspect="1"/>
            </p:cNvCxnSpPr>
            <p:nvPr/>
          </p:nvCxnSpPr>
          <p:spPr bwMode="auto">
            <a:xfrm>
              <a:off x="5812875" y="3561555"/>
              <a:ext cx="502743" cy="241319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2" name="Straight Connector 291"/>
            <p:cNvCxnSpPr>
              <a:cxnSpLocks noChangeAspect="1"/>
            </p:cNvCxnSpPr>
            <p:nvPr/>
          </p:nvCxnSpPr>
          <p:spPr bwMode="auto">
            <a:xfrm flipV="1">
              <a:off x="5257803" y="3555396"/>
              <a:ext cx="554949" cy="32004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4" name="Straight Connector 293"/>
            <p:cNvCxnSpPr/>
            <p:nvPr/>
          </p:nvCxnSpPr>
          <p:spPr bwMode="auto">
            <a:xfrm rot="5400000" flipH="1" flipV="1">
              <a:off x="5702904" y="3682698"/>
              <a:ext cx="22860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5" name="Straight Connector 294"/>
            <p:cNvCxnSpPr>
              <a:cxnSpLocks noChangeAspect="1"/>
            </p:cNvCxnSpPr>
            <p:nvPr/>
          </p:nvCxnSpPr>
          <p:spPr bwMode="auto">
            <a:xfrm flipV="1">
              <a:off x="5257800" y="2312004"/>
              <a:ext cx="554949" cy="32004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6" name="Straight Connector 295"/>
            <p:cNvCxnSpPr>
              <a:cxnSpLocks noChangeAspect="1"/>
            </p:cNvCxnSpPr>
            <p:nvPr/>
          </p:nvCxnSpPr>
          <p:spPr bwMode="auto">
            <a:xfrm flipV="1">
              <a:off x="4500134" y="2760536"/>
              <a:ext cx="554949" cy="32004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7" name="Straight Connector 296"/>
            <p:cNvCxnSpPr/>
            <p:nvPr/>
          </p:nvCxnSpPr>
          <p:spPr bwMode="auto">
            <a:xfrm rot="5400000" flipH="1" flipV="1">
              <a:off x="5685568" y="2180368"/>
              <a:ext cx="22860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9" name="Straight Connector 298"/>
            <p:cNvCxnSpPr/>
            <p:nvPr/>
          </p:nvCxnSpPr>
          <p:spPr bwMode="auto">
            <a:xfrm rot="5400000">
              <a:off x="4631436" y="3262742"/>
              <a:ext cx="125272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0" name="Straight Connector 299"/>
            <p:cNvCxnSpPr/>
            <p:nvPr/>
          </p:nvCxnSpPr>
          <p:spPr bwMode="auto">
            <a:xfrm rot="5400000">
              <a:off x="4767882" y="3043524"/>
              <a:ext cx="54864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1" name="Straight Connector 300"/>
            <p:cNvCxnSpPr>
              <a:cxnSpLocks noChangeAspect="1"/>
            </p:cNvCxnSpPr>
            <p:nvPr/>
          </p:nvCxnSpPr>
          <p:spPr bwMode="auto">
            <a:xfrm>
              <a:off x="5808536" y="2316338"/>
              <a:ext cx="1047381" cy="50274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2" name="Straight Connector 301"/>
            <p:cNvCxnSpPr>
              <a:cxnSpLocks noChangeAspect="1"/>
            </p:cNvCxnSpPr>
            <p:nvPr/>
          </p:nvCxnSpPr>
          <p:spPr bwMode="auto">
            <a:xfrm>
              <a:off x="5808536" y="2057400"/>
              <a:ext cx="1047381" cy="50274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3" name="Straight Connector 302"/>
            <p:cNvCxnSpPr>
              <a:cxnSpLocks noChangeAspect="1"/>
            </p:cNvCxnSpPr>
            <p:nvPr/>
          </p:nvCxnSpPr>
          <p:spPr bwMode="auto">
            <a:xfrm>
              <a:off x="5046536" y="2773538"/>
              <a:ext cx="1047381" cy="50274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4" name="Straight Connector 303"/>
            <p:cNvCxnSpPr>
              <a:cxnSpLocks noChangeAspect="1"/>
            </p:cNvCxnSpPr>
            <p:nvPr/>
          </p:nvCxnSpPr>
          <p:spPr bwMode="auto">
            <a:xfrm>
              <a:off x="5262134" y="2647142"/>
              <a:ext cx="1047381" cy="50274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5" name="Straight Connector 304"/>
            <p:cNvCxnSpPr>
              <a:cxnSpLocks noChangeAspect="1"/>
            </p:cNvCxnSpPr>
            <p:nvPr/>
          </p:nvCxnSpPr>
          <p:spPr bwMode="auto">
            <a:xfrm>
              <a:off x="5262134" y="3886200"/>
              <a:ext cx="1047381" cy="50274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01" name="Freeform 200"/>
          <p:cNvSpPr/>
          <p:nvPr/>
        </p:nvSpPr>
        <p:spPr bwMode="auto">
          <a:xfrm>
            <a:off x="2438400" y="2431446"/>
            <a:ext cx="1069742" cy="787302"/>
          </a:xfrm>
          <a:custGeom>
            <a:avLst/>
            <a:gdLst>
              <a:gd name="connsiteX0" fmla="*/ 1069742 w 1069742"/>
              <a:gd name="connsiteY0" fmla="*/ 787302 h 787302"/>
              <a:gd name="connsiteX1" fmla="*/ 1069742 w 1069742"/>
              <a:gd name="connsiteY1" fmla="*/ 522515 h 787302"/>
              <a:gd name="connsiteX2" fmla="*/ 0 w 1069742"/>
              <a:gd name="connsiteY2" fmla="*/ 0 h 787302"/>
              <a:gd name="connsiteX3" fmla="*/ 10592 w 1069742"/>
              <a:gd name="connsiteY3" fmla="*/ 261257 h 787302"/>
              <a:gd name="connsiteX4" fmla="*/ 1069742 w 1069742"/>
              <a:gd name="connsiteY4" fmla="*/ 787302 h 787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9742" h="787302">
                <a:moveTo>
                  <a:pt x="1069742" y="787302"/>
                </a:moveTo>
                <a:lnTo>
                  <a:pt x="1069742" y="522515"/>
                </a:lnTo>
                <a:lnTo>
                  <a:pt x="0" y="0"/>
                </a:lnTo>
                <a:lnTo>
                  <a:pt x="10592" y="261257"/>
                </a:lnTo>
                <a:lnTo>
                  <a:pt x="1069742" y="787302"/>
                </a:lnTo>
                <a:close/>
              </a:path>
            </a:pathLst>
          </a:custGeom>
          <a:solidFill>
            <a:srgbClr val="3366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grpSp>
        <p:nvGrpSpPr>
          <p:cNvPr id="6" name="Group 199"/>
          <p:cNvGrpSpPr/>
          <p:nvPr/>
        </p:nvGrpSpPr>
        <p:grpSpPr>
          <a:xfrm>
            <a:off x="1524000" y="2279046"/>
            <a:ext cx="2373782" cy="3039466"/>
            <a:chOff x="5878348" y="2287219"/>
            <a:chExt cx="2373782" cy="3039466"/>
          </a:xfrm>
          <a:solidFill>
            <a:schemeClr val="accent1">
              <a:lumMod val="60000"/>
              <a:lumOff val="40000"/>
              <a:alpha val="50000"/>
            </a:schemeClr>
          </a:solidFill>
        </p:grpSpPr>
        <p:sp>
          <p:nvSpPr>
            <p:cNvPr id="179" name="Freeform 178"/>
            <p:cNvSpPr/>
            <p:nvPr/>
          </p:nvSpPr>
          <p:spPr bwMode="auto">
            <a:xfrm>
              <a:off x="6939052" y="2802941"/>
              <a:ext cx="1313078" cy="2523744"/>
            </a:xfrm>
            <a:custGeom>
              <a:avLst/>
              <a:gdLst>
                <a:gd name="connsiteX0" fmla="*/ 0 w 1313078"/>
                <a:gd name="connsiteY0" fmla="*/ 2523744 h 2523744"/>
                <a:gd name="connsiteX1" fmla="*/ 1309421 w 1313078"/>
                <a:gd name="connsiteY1" fmla="*/ 1770278 h 2523744"/>
                <a:gd name="connsiteX2" fmla="*/ 1313078 w 1313078"/>
                <a:gd name="connsiteY2" fmla="*/ 1506931 h 2523744"/>
                <a:gd name="connsiteX3" fmla="*/ 757123 w 1313078"/>
                <a:gd name="connsiteY3" fmla="*/ 1825142 h 2523744"/>
                <a:gd name="connsiteX4" fmla="*/ 764438 w 1313078"/>
                <a:gd name="connsiteY4" fmla="*/ 585216 h 2523744"/>
                <a:gd name="connsiteX5" fmla="*/ 1309421 w 1313078"/>
                <a:gd name="connsiteY5" fmla="*/ 263347 h 2523744"/>
                <a:gd name="connsiteX6" fmla="*/ 1309421 w 1313078"/>
                <a:gd name="connsiteY6" fmla="*/ 0 h 2523744"/>
                <a:gd name="connsiteX7" fmla="*/ 7315 w 1313078"/>
                <a:gd name="connsiteY7" fmla="*/ 753465 h 2523744"/>
                <a:gd name="connsiteX8" fmla="*/ 7315 w 1313078"/>
                <a:gd name="connsiteY8" fmla="*/ 1020470 h 2523744"/>
                <a:gd name="connsiteX9" fmla="*/ 552297 w 1313078"/>
                <a:gd name="connsiteY9" fmla="*/ 705917 h 2523744"/>
                <a:gd name="connsiteX10" fmla="*/ 552297 w 1313078"/>
                <a:gd name="connsiteY10" fmla="*/ 1949501 h 2523744"/>
                <a:gd name="connsiteX11" fmla="*/ 3657 w 1313078"/>
                <a:gd name="connsiteY11" fmla="*/ 2267712 h 2523744"/>
                <a:gd name="connsiteX12" fmla="*/ 0 w 1313078"/>
                <a:gd name="connsiteY12" fmla="*/ 2523744 h 252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3078" h="2523744">
                  <a:moveTo>
                    <a:pt x="0" y="2523744"/>
                  </a:moveTo>
                  <a:lnTo>
                    <a:pt x="1309421" y="1770278"/>
                  </a:lnTo>
                  <a:lnTo>
                    <a:pt x="1313078" y="1506931"/>
                  </a:lnTo>
                  <a:lnTo>
                    <a:pt x="757123" y="1825142"/>
                  </a:lnTo>
                  <a:cubicBezTo>
                    <a:pt x="759561" y="1411833"/>
                    <a:pt x="762000" y="998525"/>
                    <a:pt x="764438" y="585216"/>
                  </a:cubicBezTo>
                  <a:lnTo>
                    <a:pt x="1309421" y="263347"/>
                  </a:lnTo>
                  <a:lnTo>
                    <a:pt x="1309421" y="0"/>
                  </a:lnTo>
                  <a:lnTo>
                    <a:pt x="7315" y="753465"/>
                  </a:lnTo>
                  <a:lnTo>
                    <a:pt x="7315" y="1020470"/>
                  </a:lnTo>
                  <a:lnTo>
                    <a:pt x="552297" y="705917"/>
                  </a:lnTo>
                  <a:lnTo>
                    <a:pt x="552297" y="1949501"/>
                  </a:lnTo>
                  <a:lnTo>
                    <a:pt x="3657" y="2267712"/>
                  </a:lnTo>
                  <a:cubicBezTo>
                    <a:pt x="4876" y="2351837"/>
                    <a:pt x="6096" y="2435961"/>
                    <a:pt x="0" y="2523744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180" name="Freeform 179"/>
            <p:cNvSpPr/>
            <p:nvPr/>
          </p:nvSpPr>
          <p:spPr bwMode="auto">
            <a:xfrm>
              <a:off x="5882005" y="3040685"/>
              <a:ext cx="1068020" cy="782726"/>
            </a:xfrm>
            <a:custGeom>
              <a:avLst/>
              <a:gdLst>
                <a:gd name="connsiteX0" fmla="*/ 1060704 w 1068020"/>
                <a:gd name="connsiteY0" fmla="*/ 782726 h 782726"/>
                <a:gd name="connsiteX1" fmla="*/ 0 w 1068020"/>
                <a:gd name="connsiteY1" fmla="*/ 267005 h 782726"/>
                <a:gd name="connsiteX2" fmla="*/ 0 w 1068020"/>
                <a:gd name="connsiteY2" fmla="*/ 0 h 782726"/>
                <a:gd name="connsiteX3" fmla="*/ 1068020 w 1068020"/>
                <a:gd name="connsiteY3" fmla="*/ 519379 h 782726"/>
                <a:gd name="connsiteX4" fmla="*/ 1060704 w 1068020"/>
                <a:gd name="connsiteY4" fmla="*/ 782726 h 78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020" h="782726">
                  <a:moveTo>
                    <a:pt x="1060704" y="782726"/>
                  </a:moveTo>
                  <a:lnTo>
                    <a:pt x="0" y="267005"/>
                  </a:lnTo>
                  <a:lnTo>
                    <a:pt x="0" y="0"/>
                  </a:lnTo>
                  <a:lnTo>
                    <a:pt x="1068020" y="519379"/>
                  </a:lnTo>
                  <a:cubicBezTo>
                    <a:pt x="1066801" y="607161"/>
                    <a:pt x="1065581" y="694944"/>
                    <a:pt x="1060704" y="782726"/>
                  </a:cubicBezTo>
                  <a:close/>
                </a:path>
              </a:pathLst>
            </a:cu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181" name="Freeform 180"/>
            <p:cNvSpPr/>
            <p:nvPr/>
          </p:nvSpPr>
          <p:spPr bwMode="auto">
            <a:xfrm>
              <a:off x="5878348" y="4554931"/>
              <a:ext cx="1068019" cy="768096"/>
            </a:xfrm>
            <a:custGeom>
              <a:avLst/>
              <a:gdLst>
                <a:gd name="connsiteX0" fmla="*/ 1060704 w 1068019"/>
                <a:gd name="connsiteY0" fmla="*/ 768096 h 768096"/>
                <a:gd name="connsiteX1" fmla="*/ 1068019 w 1068019"/>
                <a:gd name="connsiteY1" fmla="*/ 515722 h 768096"/>
                <a:gd name="connsiteX2" fmla="*/ 0 w 1068019"/>
                <a:gd name="connsiteY2" fmla="*/ 0 h 768096"/>
                <a:gd name="connsiteX3" fmla="*/ 0 w 1068019"/>
                <a:gd name="connsiteY3" fmla="*/ 259690 h 768096"/>
                <a:gd name="connsiteX4" fmla="*/ 1060704 w 1068019"/>
                <a:gd name="connsiteY4" fmla="*/ 768096 h 76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019" h="768096">
                  <a:moveTo>
                    <a:pt x="1060704" y="768096"/>
                  </a:moveTo>
                  <a:lnTo>
                    <a:pt x="1068019" y="515722"/>
                  </a:lnTo>
                  <a:lnTo>
                    <a:pt x="0" y="0"/>
                  </a:lnTo>
                  <a:lnTo>
                    <a:pt x="0" y="259690"/>
                  </a:lnTo>
                  <a:lnTo>
                    <a:pt x="1060704" y="768096"/>
                  </a:lnTo>
                  <a:close/>
                </a:path>
              </a:pathLst>
            </a:cu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182" name="Freeform 181"/>
            <p:cNvSpPr/>
            <p:nvPr/>
          </p:nvSpPr>
          <p:spPr bwMode="auto">
            <a:xfrm>
              <a:off x="5882005" y="4236720"/>
              <a:ext cx="1605687" cy="826618"/>
            </a:xfrm>
            <a:custGeom>
              <a:avLst/>
              <a:gdLst>
                <a:gd name="connsiteX0" fmla="*/ 1064362 w 1605687"/>
                <a:gd name="connsiteY0" fmla="*/ 826618 h 826618"/>
                <a:gd name="connsiteX1" fmla="*/ 1605687 w 1605687"/>
                <a:gd name="connsiteY1" fmla="*/ 512064 h 826618"/>
                <a:gd name="connsiteX2" fmla="*/ 537668 w 1605687"/>
                <a:gd name="connsiteY2" fmla="*/ 0 h 826618"/>
                <a:gd name="connsiteX3" fmla="*/ 0 w 1605687"/>
                <a:gd name="connsiteY3" fmla="*/ 310896 h 826618"/>
                <a:gd name="connsiteX4" fmla="*/ 1064362 w 1605687"/>
                <a:gd name="connsiteY4" fmla="*/ 826618 h 82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5687" h="826618">
                  <a:moveTo>
                    <a:pt x="1064362" y="826618"/>
                  </a:moveTo>
                  <a:lnTo>
                    <a:pt x="1605687" y="512064"/>
                  </a:lnTo>
                  <a:lnTo>
                    <a:pt x="537668" y="0"/>
                  </a:lnTo>
                  <a:lnTo>
                    <a:pt x="0" y="310896"/>
                  </a:lnTo>
                  <a:lnTo>
                    <a:pt x="1064362" y="826618"/>
                  </a:lnTo>
                  <a:close/>
                </a:path>
              </a:pathLst>
            </a:cu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183" name="Freeform 182"/>
            <p:cNvSpPr/>
            <p:nvPr/>
          </p:nvSpPr>
          <p:spPr bwMode="auto">
            <a:xfrm>
              <a:off x="6419673" y="3508858"/>
              <a:ext cx="1071676" cy="1239926"/>
            </a:xfrm>
            <a:custGeom>
              <a:avLst/>
              <a:gdLst>
                <a:gd name="connsiteX0" fmla="*/ 1071676 w 1071676"/>
                <a:gd name="connsiteY0" fmla="*/ 1239926 h 1239926"/>
                <a:gd name="connsiteX1" fmla="*/ 1071676 w 1071676"/>
                <a:gd name="connsiteY1" fmla="*/ 0 h 1239926"/>
                <a:gd name="connsiteX2" fmla="*/ 526694 w 1071676"/>
                <a:gd name="connsiteY2" fmla="*/ 325526 h 1239926"/>
                <a:gd name="connsiteX3" fmla="*/ 0 w 1071676"/>
                <a:gd name="connsiteY3" fmla="*/ 69494 h 1239926"/>
                <a:gd name="connsiteX4" fmla="*/ 3657 w 1071676"/>
                <a:gd name="connsiteY4" fmla="*/ 724204 h 1239926"/>
                <a:gd name="connsiteX5" fmla="*/ 1071676 w 1071676"/>
                <a:gd name="connsiteY5" fmla="*/ 1239926 h 1239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676" h="1239926">
                  <a:moveTo>
                    <a:pt x="1071676" y="1239926"/>
                  </a:moveTo>
                  <a:lnTo>
                    <a:pt x="1071676" y="0"/>
                  </a:lnTo>
                  <a:lnTo>
                    <a:pt x="526694" y="325526"/>
                  </a:lnTo>
                  <a:lnTo>
                    <a:pt x="0" y="69494"/>
                  </a:lnTo>
                  <a:lnTo>
                    <a:pt x="3657" y="724204"/>
                  </a:lnTo>
                  <a:lnTo>
                    <a:pt x="1071676" y="1239926"/>
                  </a:lnTo>
                  <a:close/>
                </a:path>
              </a:pathLst>
            </a:cu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184" name="Freeform 183"/>
            <p:cNvSpPr/>
            <p:nvPr/>
          </p:nvSpPr>
          <p:spPr bwMode="auto">
            <a:xfrm>
              <a:off x="7699833" y="4053840"/>
              <a:ext cx="544982" cy="566928"/>
            </a:xfrm>
            <a:custGeom>
              <a:avLst/>
              <a:gdLst>
                <a:gd name="connsiteX0" fmla="*/ 0 w 544982"/>
                <a:gd name="connsiteY0" fmla="*/ 566928 h 566928"/>
                <a:gd name="connsiteX1" fmla="*/ 544982 w 544982"/>
                <a:gd name="connsiteY1" fmla="*/ 256032 h 566928"/>
                <a:gd name="connsiteX2" fmla="*/ 7315 w 544982"/>
                <a:gd name="connsiteY2" fmla="*/ 0 h 566928"/>
                <a:gd name="connsiteX3" fmla="*/ 0 w 544982"/>
                <a:gd name="connsiteY3" fmla="*/ 566928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982" h="566928">
                  <a:moveTo>
                    <a:pt x="0" y="566928"/>
                  </a:moveTo>
                  <a:lnTo>
                    <a:pt x="544982" y="256032"/>
                  </a:lnTo>
                  <a:lnTo>
                    <a:pt x="7315" y="0"/>
                  </a:lnTo>
                  <a:cubicBezTo>
                    <a:pt x="4877" y="188976"/>
                    <a:pt x="2438" y="377952"/>
                    <a:pt x="0" y="566928"/>
                  </a:cubicBezTo>
                  <a:close/>
                </a:path>
              </a:pathLst>
            </a:cu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185" name="Freeform 184"/>
            <p:cNvSpPr/>
            <p:nvPr/>
          </p:nvSpPr>
          <p:spPr bwMode="auto">
            <a:xfrm>
              <a:off x="5878348" y="2287219"/>
              <a:ext cx="2362809" cy="1269187"/>
            </a:xfrm>
            <a:custGeom>
              <a:avLst/>
              <a:gdLst>
                <a:gd name="connsiteX0" fmla="*/ 1071677 w 2362809"/>
                <a:gd name="connsiteY0" fmla="*/ 1269187 h 1269187"/>
                <a:gd name="connsiteX1" fmla="*/ 2362809 w 2362809"/>
                <a:gd name="connsiteY1" fmla="*/ 512064 h 1269187"/>
                <a:gd name="connsiteX2" fmla="*/ 1302105 w 2362809"/>
                <a:gd name="connsiteY2" fmla="*/ 0 h 1269187"/>
                <a:gd name="connsiteX3" fmla="*/ 0 w 2362809"/>
                <a:gd name="connsiteY3" fmla="*/ 749808 h 1269187"/>
                <a:gd name="connsiteX4" fmla="*/ 1071677 w 2362809"/>
                <a:gd name="connsiteY4" fmla="*/ 1269187 h 12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2809" h="1269187">
                  <a:moveTo>
                    <a:pt x="1071677" y="1269187"/>
                  </a:moveTo>
                  <a:lnTo>
                    <a:pt x="2362809" y="512064"/>
                  </a:lnTo>
                  <a:lnTo>
                    <a:pt x="1302105" y="0"/>
                  </a:lnTo>
                  <a:lnTo>
                    <a:pt x="0" y="749808"/>
                  </a:lnTo>
                  <a:lnTo>
                    <a:pt x="1071677" y="1269187"/>
                  </a:lnTo>
                  <a:close/>
                </a:path>
              </a:pathLst>
            </a:cu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33400"/>
            <a:ext cx="8686800" cy="682625"/>
          </a:xfrm>
        </p:spPr>
        <p:txBody>
          <a:bodyPr/>
          <a:lstStyle/>
          <a:p>
            <a:r>
              <a:rPr lang="en-US" dirty="0" smtClean="0"/>
              <a:t>Equilibrium in Flange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ESC023: Mechanics of Materials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629400" y="6096000"/>
            <a:ext cx="1905000" cy="457200"/>
          </a:xfrm>
        </p:spPr>
        <p:txBody>
          <a:bodyPr/>
          <a:lstStyle/>
          <a:p>
            <a:pPr>
              <a:defRPr/>
            </a:pPr>
            <a:fld id="{15310127-E816-4F31-AE44-30522B801B89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309" name="Freeform 308"/>
          <p:cNvSpPr/>
          <p:nvPr/>
        </p:nvSpPr>
        <p:spPr bwMode="auto">
          <a:xfrm>
            <a:off x="6400800" y="2854656"/>
            <a:ext cx="1069450" cy="771277"/>
          </a:xfrm>
          <a:custGeom>
            <a:avLst/>
            <a:gdLst>
              <a:gd name="connsiteX0" fmla="*/ 3975 w 1069450"/>
              <a:gd name="connsiteY0" fmla="*/ 258417 h 771277"/>
              <a:gd name="connsiteX1" fmla="*/ 1069450 w 1069450"/>
              <a:gd name="connsiteY1" fmla="*/ 771277 h 771277"/>
              <a:gd name="connsiteX2" fmla="*/ 1069450 w 1069450"/>
              <a:gd name="connsiteY2" fmla="*/ 512859 h 771277"/>
              <a:gd name="connsiteX3" fmla="*/ 0 w 1069450"/>
              <a:gd name="connsiteY3" fmla="*/ 0 h 771277"/>
              <a:gd name="connsiteX4" fmla="*/ 3975 w 1069450"/>
              <a:gd name="connsiteY4" fmla="*/ 258417 h 77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9450" h="771277">
                <a:moveTo>
                  <a:pt x="3975" y="258417"/>
                </a:moveTo>
                <a:lnTo>
                  <a:pt x="1069450" y="771277"/>
                </a:lnTo>
                <a:lnTo>
                  <a:pt x="1069450" y="512859"/>
                </a:lnTo>
                <a:lnTo>
                  <a:pt x="0" y="0"/>
                </a:lnTo>
                <a:lnTo>
                  <a:pt x="3975" y="25841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310" name="Freeform 309"/>
          <p:cNvSpPr/>
          <p:nvPr/>
        </p:nvSpPr>
        <p:spPr bwMode="auto">
          <a:xfrm>
            <a:off x="6400800" y="2663825"/>
            <a:ext cx="1387502" cy="703690"/>
          </a:xfrm>
          <a:custGeom>
            <a:avLst/>
            <a:gdLst>
              <a:gd name="connsiteX0" fmla="*/ 0 w 1387502"/>
              <a:gd name="connsiteY0" fmla="*/ 178904 h 703690"/>
              <a:gd name="connsiteX1" fmla="*/ 1073426 w 1387502"/>
              <a:gd name="connsiteY1" fmla="*/ 703690 h 703690"/>
              <a:gd name="connsiteX2" fmla="*/ 1387502 w 1387502"/>
              <a:gd name="connsiteY2" fmla="*/ 508883 h 703690"/>
              <a:gd name="connsiteX3" fmla="*/ 326003 w 1387502"/>
              <a:gd name="connsiteY3" fmla="*/ 0 h 703690"/>
              <a:gd name="connsiteX4" fmla="*/ 0 w 1387502"/>
              <a:gd name="connsiteY4" fmla="*/ 178904 h 703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7502" h="703690">
                <a:moveTo>
                  <a:pt x="0" y="178904"/>
                </a:moveTo>
                <a:lnTo>
                  <a:pt x="1073426" y="703690"/>
                </a:lnTo>
                <a:lnTo>
                  <a:pt x="1387502" y="508883"/>
                </a:lnTo>
                <a:lnTo>
                  <a:pt x="326003" y="0"/>
                </a:lnTo>
                <a:lnTo>
                  <a:pt x="0" y="178904"/>
                </a:lnTo>
                <a:close/>
              </a:path>
            </a:pathLst>
          </a:cu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311" name="Freeform 310"/>
          <p:cNvSpPr/>
          <p:nvPr/>
        </p:nvSpPr>
        <p:spPr bwMode="auto">
          <a:xfrm>
            <a:off x="7474226" y="3176684"/>
            <a:ext cx="318052" cy="465151"/>
          </a:xfrm>
          <a:custGeom>
            <a:avLst/>
            <a:gdLst>
              <a:gd name="connsiteX0" fmla="*/ 0 w 318052"/>
              <a:gd name="connsiteY0" fmla="*/ 465151 h 465151"/>
              <a:gd name="connsiteX1" fmla="*/ 318052 w 318052"/>
              <a:gd name="connsiteY1" fmla="*/ 258417 h 465151"/>
              <a:gd name="connsiteX2" fmla="*/ 314076 w 318052"/>
              <a:gd name="connsiteY2" fmla="*/ 0 h 465151"/>
              <a:gd name="connsiteX3" fmla="*/ 3975 w 318052"/>
              <a:gd name="connsiteY3" fmla="*/ 194807 h 465151"/>
              <a:gd name="connsiteX4" fmla="*/ 0 w 318052"/>
              <a:gd name="connsiteY4" fmla="*/ 465151 h 46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052" h="465151">
                <a:moveTo>
                  <a:pt x="0" y="465151"/>
                </a:moveTo>
                <a:lnTo>
                  <a:pt x="318052" y="258417"/>
                </a:lnTo>
                <a:cubicBezTo>
                  <a:pt x="316727" y="172278"/>
                  <a:pt x="315401" y="86139"/>
                  <a:pt x="314076" y="0"/>
                </a:cubicBezTo>
                <a:lnTo>
                  <a:pt x="3975" y="194807"/>
                </a:lnTo>
                <a:lnTo>
                  <a:pt x="0" y="465151"/>
                </a:lnTo>
                <a:close/>
              </a:path>
            </a:pathLst>
          </a:cu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526208" y="1821846"/>
            <a:ext cx="5180790" cy="4426554"/>
            <a:chOff x="457200" y="1752600"/>
            <a:chExt cx="5180790" cy="4426554"/>
          </a:xfrm>
        </p:grpSpPr>
        <p:cxnSp>
          <p:nvCxnSpPr>
            <p:cNvPr id="58" name="Straight Connector 57"/>
            <p:cNvCxnSpPr>
              <a:cxnSpLocks noChangeAspect="1"/>
            </p:cNvCxnSpPr>
            <p:nvPr/>
          </p:nvCxnSpPr>
          <p:spPr bwMode="auto">
            <a:xfrm flipV="1">
              <a:off x="1000914" y="3810000"/>
              <a:ext cx="2082162" cy="121144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med" len="lg"/>
              <a:tailEnd type="none" w="med" len="lg"/>
            </a:ln>
            <a:effectLst/>
          </p:spPr>
        </p:cxnSp>
        <p:cxnSp>
          <p:nvCxnSpPr>
            <p:cNvPr id="59" name="Straight Connector 58"/>
            <p:cNvCxnSpPr/>
            <p:nvPr/>
          </p:nvCxnSpPr>
          <p:spPr bwMode="auto">
            <a:xfrm rot="5400000">
              <a:off x="2127212" y="4775848"/>
              <a:ext cx="192024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med" len="lg"/>
            </a:ln>
            <a:effectLst/>
          </p:spPr>
        </p:cxnSp>
        <p:cxnSp>
          <p:nvCxnSpPr>
            <p:cNvPr id="60" name="Straight Connector 59"/>
            <p:cNvCxnSpPr>
              <a:cxnSpLocks noChangeAspect="1"/>
            </p:cNvCxnSpPr>
            <p:nvPr/>
          </p:nvCxnSpPr>
          <p:spPr bwMode="auto">
            <a:xfrm>
              <a:off x="3093060" y="3823925"/>
              <a:ext cx="2082162" cy="99944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med" len="lg"/>
            </a:ln>
            <a:effectLst/>
          </p:spPr>
        </p:cxnSp>
        <p:sp>
          <p:nvSpPr>
            <p:cNvPr id="61" name="Freeform 60"/>
            <p:cNvSpPr/>
            <p:nvPr/>
          </p:nvSpPr>
          <p:spPr bwMode="auto">
            <a:xfrm>
              <a:off x="2516429" y="2726741"/>
              <a:ext cx="1313078" cy="2523744"/>
            </a:xfrm>
            <a:custGeom>
              <a:avLst/>
              <a:gdLst>
                <a:gd name="connsiteX0" fmla="*/ 0 w 1313078"/>
                <a:gd name="connsiteY0" fmla="*/ 2523744 h 2523744"/>
                <a:gd name="connsiteX1" fmla="*/ 1309421 w 1313078"/>
                <a:gd name="connsiteY1" fmla="*/ 1770278 h 2523744"/>
                <a:gd name="connsiteX2" fmla="*/ 1313078 w 1313078"/>
                <a:gd name="connsiteY2" fmla="*/ 1506931 h 2523744"/>
                <a:gd name="connsiteX3" fmla="*/ 757123 w 1313078"/>
                <a:gd name="connsiteY3" fmla="*/ 1825142 h 2523744"/>
                <a:gd name="connsiteX4" fmla="*/ 764438 w 1313078"/>
                <a:gd name="connsiteY4" fmla="*/ 585216 h 2523744"/>
                <a:gd name="connsiteX5" fmla="*/ 1309421 w 1313078"/>
                <a:gd name="connsiteY5" fmla="*/ 263347 h 2523744"/>
                <a:gd name="connsiteX6" fmla="*/ 1309421 w 1313078"/>
                <a:gd name="connsiteY6" fmla="*/ 0 h 2523744"/>
                <a:gd name="connsiteX7" fmla="*/ 7315 w 1313078"/>
                <a:gd name="connsiteY7" fmla="*/ 753465 h 2523744"/>
                <a:gd name="connsiteX8" fmla="*/ 7315 w 1313078"/>
                <a:gd name="connsiteY8" fmla="*/ 1020470 h 2523744"/>
                <a:gd name="connsiteX9" fmla="*/ 552297 w 1313078"/>
                <a:gd name="connsiteY9" fmla="*/ 705917 h 2523744"/>
                <a:gd name="connsiteX10" fmla="*/ 552297 w 1313078"/>
                <a:gd name="connsiteY10" fmla="*/ 1949501 h 2523744"/>
                <a:gd name="connsiteX11" fmla="*/ 3657 w 1313078"/>
                <a:gd name="connsiteY11" fmla="*/ 2267712 h 2523744"/>
                <a:gd name="connsiteX12" fmla="*/ 0 w 1313078"/>
                <a:gd name="connsiteY12" fmla="*/ 2523744 h 252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3078" h="2523744">
                  <a:moveTo>
                    <a:pt x="0" y="2523744"/>
                  </a:moveTo>
                  <a:lnTo>
                    <a:pt x="1309421" y="1770278"/>
                  </a:lnTo>
                  <a:lnTo>
                    <a:pt x="1313078" y="1506931"/>
                  </a:lnTo>
                  <a:lnTo>
                    <a:pt x="757123" y="1825142"/>
                  </a:lnTo>
                  <a:cubicBezTo>
                    <a:pt x="759561" y="1411833"/>
                    <a:pt x="762000" y="998525"/>
                    <a:pt x="764438" y="585216"/>
                  </a:cubicBezTo>
                  <a:lnTo>
                    <a:pt x="1309421" y="263347"/>
                  </a:lnTo>
                  <a:lnTo>
                    <a:pt x="1309421" y="0"/>
                  </a:lnTo>
                  <a:lnTo>
                    <a:pt x="7315" y="753465"/>
                  </a:lnTo>
                  <a:lnTo>
                    <a:pt x="7315" y="1020470"/>
                  </a:lnTo>
                  <a:lnTo>
                    <a:pt x="552297" y="705917"/>
                  </a:lnTo>
                  <a:lnTo>
                    <a:pt x="552297" y="1949501"/>
                  </a:lnTo>
                  <a:lnTo>
                    <a:pt x="3657" y="2267712"/>
                  </a:lnTo>
                  <a:cubicBezTo>
                    <a:pt x="4876" y="2351837"/>
                    <a:pt x="6096" y="2435961"/>
                    <a:pt x="0" y="2523744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62" name="Freeform 61"/>
            <p:cNvSpPr/>
            <p:nvPr/>
          </p:nvSpPr>
          <p:spPr bwMode="auto">
            <a:xfrm>
              <a:off x="2528180" y="4989210"/>
              <a:ext cx="1172424" cy="823866"/>
            </a:xfrm>
            <a:custGeom>
              <a:avLst/>
              <a:gdLst>
                <a:gd name="connsiteX0" fmla="*/ 0 w 1172424"/>
                <a:gd name="connsiteY0" fmla="*/ 271604 h 823866"/>
                <a:gd name="connsiteX1" fmla="*/ 1172424 w 1172424"/>
                <a:gd name="connsiteY1" fmla="*/ 823866 h 823866"/>
                <a:gd name="connsiteX2" fmla="*/ 828392 w 1172424"/>
                <a:gd name="connsiteY2" fmla="*/ 407406 h 823866"/>
                <a:gd name="connsiteX3" fmla="*/ 4527 w 1172424"/>
                <a:gd name="connsiteY3" fmla="*/ 0 h 823866"/>
                <a:gd name="connsiteX4" fmla="*/ 0 w 1172424"/>
                <a:gd name="connsiteY4" fmla="*/ 271604 h 82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424" h="823866">
                  <a:moveTo>
                    <a:pt x="0" y="271604"/>
                  </a:moveTo>
                  <a:lnTo>
                    <a:pt x="1172424" y="823866"/>
                  </a:lnTo>
                  <a:lnTo>
                    <a:pt x="828392" y="407406"/>
                  </a:lnTo>
                  <a:lnTo>
                    <a:pt x="4527" y="0"/>
                  </a:lnTo>
                  <a:lnTo>
                    <a:pt x="0" y="271604"/>
                  </a:lnTo>
                  <a:close/>
                </a:path>
              </a:pathLst>
            </a:custGeom>
            <a:solidFill>
              <a:srgbClr val="00B0F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63" name="Freeform 62"/>
            <p:cNvSpPr/>
            <p:nvPr/>
          </p:nvSpPr>
          <p:spPr bwMode="auto">
            <a:xfrm>
              <a:off x="3370153" y="4631598"/>
              <a:ext cx="1611516" cy="1158844"/>
            </a:xfrm>
            <a:custGeom>
              <a:avLst/>
              <a:gdLst>
                <a:gd name="connsiteX0" fmla="*/ 0 w 1611516"/>
                <a:gd name="connsiteY0" fmla="*/ 760492 h 1158844"/>
                <a:gd name="connsiteX1" fmla="*/ 1285592 w 1611516"/>
                <a:gd name="connsiteY1" fmla="*/ 0 h 1158844"/>
                <a:gd name="connsiteX2" fmla="*/ 1611516 w 1611516"/>
                <a:gd name="connsiteY2" fmla="*/ 434567 h 1158844"/>
                <a:gd name="connsiteX3" fmla="*/ 325924 w 1611516"/>
                <a:gd name="connsiteY3" fmla="*/ 1158844 h 1158844"/>
                <a:gd name="connsiteX4" fmla="*/ 0 w 1611516"/>
                <a:gd name="connsiteY4" fmla="*/ 760492 h 1158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1516" h="1158844">
                  <a:moveTo>
                    <a:pt x="0" y="760492"/>
                  </a:moveTo>
                  <a:lnTo>
                    <a:pt x="1285592" y="0"/>
                  </a:lnTo>
                  <a:lnTo>
                    <a:pt x="1611516" y="434567"/>
                  </a:lnTo>
                  <a:lnTo>
                    <a:pt x="325924" y="1158844"/>
                  </a:lnTo>
                  <a:lnTo>
                    <a:pt x="0" y="760492"/>
                  </a:lnTo>
                  <a:close/>
                </a:path>
              </a:pathLst>
            </a:custGeom>
            <a:solidFill>
              <a:srgbClr val="00B0F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64" name="Freeform 63"/>
            <p:cNvSpPr/>
            <p:nvPr/>
          </p:nvSpPr>
          <p:spPr bwMode="auto">
            <a:xfrm>
              <a:off x="2532707" y="4676866"/>
              <a:ext cx="1380654" cy="719750"/>
            </a:xfrm>
            <a:custGeom>
              <a:avLst/>
              <a:gdLst>
                <a:gd name="connsiteX0" fmla="*/ 0 w 1380654"/>
                <a:gd name="connsiteY0" fmla="*/ 307818 h 719750"/>
                <a:gd name="connsiteX1" fmla="*/ 841972 w 1380654"/>
                <a:gd name="connsiteY1" fmla="*/ 719750 h 719750"/>
                <a:gd name="connsiteX2" fmla="*/ 1380654 w 1380654"/>
                <a:gd name="connsiteY2" fmla="*/ 402879 h 719750"/>
                <a:gd name="connsiteX3" fmla="*/ 543208 w 1380654"/>
                <a:gd name="connsiteY3" fmla="*/ 0 h 719750"/>
                <a:gd name="connsiteX4" fmla="*/ 0 w 1380654"/>
                <a:gd name="connsiteY4" fmla="*/ 307818 h 7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0654" h="719750">
                  <a:moveTo>
                    <a:pt x="0" y="307818"/>
                  </a:moveTo>
                  <a:lnTo>
                    <a:pt x="841972" y="719750"/>
                  </a:lnTo>
                  <a:lnTo>
                    <a:pt x="1380654" y="402879"/>
                  </a:lnTo>
                  <a:lnTo>
                    <a:pt x="543208" y="0"/>
                  </a:lnTo>
                  <a:lnTo>
                    <a:pt x="0" y="307818"/>
                  </a:lnTo>
                  <a:close/>
                </a:path>
              </a:pathLst>
            </a:custGeom>
            <a:solidFill>
              <a:srgbClr val="00B0F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65" name="Freeform 64"/>
            <p:cNvSpPr/>
            <p:nvPr/>
          </p:nvSpPr>
          <p:spPr bwMode="auto">
            <a:xfrm>
              <a:off x="3075915" y="4047650"/>
              <a:ext cx="837446" cy="1036622"/>
            </a:xfrm>
            <a:custGeom>
              <a:avLst/>
              <a:gdLst>
                <a:gd name="connsiteX0" fmla="*/ 0 w 837446"/>
                <a:gd name="connsiteY0" fmla="*/ 624689 h 1036622"/>
                <a:gd name="connsiteX1" fmla="*/ 837446 w 837446"/>
                <a:gd name="connsiteY1" fmla="*/ 1036622 h 1036622"/>
                <a:gd name="connsiteX2" fmla="*/ 4527 w 837446"/>
                <a:gd name="connsiteY2" fmla="*/ 0 h 1036622"/>
                <a:gd name="connsiteX3" fmla="*/ 0 w 837446"/>
                <a:gd name="connsiteY3" fmla="*/ 624689 h 103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7446" h="1036622">
                  <a:moveTo>
                    <a:pt x="0" y="624689"/>
                  </a:moveTo>
                  <a:lnTo>
                    <a:pt x="837446" y="1036622"/>
                  </a:lnTo>
                  <a:lnTo>
                    <a:pt x="4527" y="0"/>
                  </a:lnTo>
                  <a:lnTo>
                    <a:pt x="0" y="624689"/>
                  </a:lnTo>
                  <a:close/>
                </a:path>
              </a:pathLst>
            </a:custGeom>
            <a:solidFill>
              <a:srgbClr val="00B0F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66" name="Freeform 65"/>
            <p:cNvSpPr/>
            <p:nvPr/>
          </p:nvSpPr>
          <p:spPr bwMode="auto">
            <a:xfrm>
              <a:off x="3071388" y="4029543"/>
              <a:ext cx="1050202" cy="1045675"/>
            </a:xfrm>
            <a:custGeom>
              <a:avLst/>
              <a:gdLst>
                <a:gd name="connsiteX0" fmla="*/ 832919 w 1050202"/>
                <a:gd name="connsiteY0" fmla="*/ 1045675 h 1045675"/>
                <a:gd name="connsiteX1" fmla="*/ 0 w 1050202"/>
                <a:gd name="connsiteY1" fmla="*/ 9053 h 1045675"/>
                <a:gd name="connsiteX2" fmla="*/ 31687 w 1050202"/>
                <a:gd name="connsiteY2" fmla="*/ 0 h 1045675"/>
                <a:gd name="connsiteX3" fmla="*/ 289711 w 1050202"/>
                <a:gd name="connsiteY3" fmla="*/ 122222 h 1045675"/>
                <a:gd name="connsiteX4" fmla="*/ 380246 w 1050202"/>
                <a:gd name="connsiteY4" fmla="*/ 99588 h 1045675"/>
                <a:gd name="connsiteX5" fmla="*/ 1050202 w 1050202"/>
                <a:gd name="connsiteY5" fmla="*/ 937034 h 1045675"/>
                <a:gd name="connsiteX6" fmla="*/ 832919 w 1050202"/>
                <a:gd name="connsiteY6" fmla="*/ 1045675 h 1045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202" h="1045675">
                  <a:moveTo>
                    <a:pt x="832919" y="1045675"/>
                  </a:moveTo>
                  <a:lnTo>
                    <a:pt x="0" y="9053"/>
                  </a:lnTo>
                  <a:lnTo>
                    <a:pt x="31687" y="0"/>
                  </a:lnTo>
                  <a:lnTo>
                    <a:pt x="289711" y="122222"/>
                  </a:lnTo>
                  <a:lnTo>
                    <a:pt x="380246" y="99588"/>
                  </a:lnTo>
                  <a:lnTo>
                    <a:pt x="1050202" y="937034"/>
                  </a:lnTo>
                  <a:lnTo>
                    <a:pt x="832919" y="1045675"/>
                  </a:lnTo>
                  <a:close/>
                </a:path>
              </a:pathLst>
            </a:custGeom>
            <a:solidFill>
              <a:srgbClr val="00B0F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67" name="Freeform 66"/>
            <p:cNvSpPr/>
            <p:nvPr/>
          </p:nvSpPr>
          <p:spPr bwMode="auto">
            <a:xfrm>
              <a:off x="3646283" y="4228719"/>
              <a:ext cx="1013988" cy="724277"/>
            </a:xfrm>
            <a:custGeom>
              <a:avLst/>
              <a:gdLst>
                <a:gd name="connsiteX0" fmla="*/ 1013988 w 1013988"/>
                <a:gd name="connsiteY0" fmla="*/ 393826 h 724277"/>
                <a:gd name="connsiteX1" fmla="*/ 190123 w 1013988"/>
                <a:gd name="connsiteY1" fmla="*/ 0 h 724277"/>
                <a:gd name="connsiteX2" fmla="*/ 0 w 1013988"/>
                <a:gd name="connsiteY2" fmla="*/ 122222 h 724277"/>
                <a:gd name="connsiteX3" fmla="*/ 475307 w 1013988"/>
                <a:gd name="connsiteY3" fmla="*/ 724277 h 724277"/>
                <a:gd name="connsiteX4" fmla="*/ 1013988 w 1013988"/>
                <a:gd name="connsiteY4" fmla="*/ 393826 h 72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3988" h="724277">
                  <a:moveTo>
                    <a:pt x="1013988" y="393826"/>
                  </a:moveTo>
                  <a:lnTo>
                    <a:pt x="190123" y="0"/>
                  </a:lnTo>
                  <a:lnTo>
                    <a:pt x="0" y="122222"/>
                  </a:lnTo>
                  <a:lnTo>
                    <a:pt x="475307" y="724277"/>
                  </a:lnTo>
                  <a:lnTo>
                    <a:pt x="1013988" y="393826"/>
                  </a:lnTo>
                  <a:close/>
                </a:path>
              </a:pathLst>
            </a:custGeom>
            <a:solidFill>
              <a:srgbClr val="00B0F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68" name="Freeform 67"/>
            <p:cNvSpPr/>
            <p:nvPr/>
          </p:nvSpPr>
          <p:spPr bwMode="auto">
            <a:xfrm>
              <a:off x="2532707" y="3486335"/>
              <a:ext cx="1195058" cy="669956"/>
            </a:xfrm>
            <a:custGeom>
              <a:avLst/>
              <a:gdLst>
                <a:gd name="connsiteX0" fmla="*/ 0 w 1195058"/>
                <a:gd name="connsiteY0" fmla="*/ 267077 h 669956"/>
                <a:gd name="connsiteX1" fmla="*/ 832919 w 1195058"/>
                <a:gd name="connsiteY1" fmla="*/ 669956 h 669956"/>
                <a:gd name="connsiteX2" fmla="*/ 1195058 w 1195058"/>
                <a:gd name="connsiteY2" fmla="*/ 556788 h 669956"/>
                <a:gd name="connsiteX3" fmla="*/ 0 w 1195058"/>
                <a:gd name="connsiteY3" fmla="*/ 0 h 669956"/>
                <a:gd name="connsiteX4" fmla="*/ 0 w 1195058"/>
                <a:gd name="connsiteY4" fmla="*/ 267077 h 669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5058" h="669956">
                  <a:moveTo>
                    <a:pt x="0" y="267077"/>
                  </a:moveTo>
                  <a:lnTo>
                    <a:pt x="832919" y="669956"/>
                  </a:lnTo>
                  <a:lnTo>
                    <a:pt x="1195058" y="556788"/>
                  </a:lnTo>
                  <a:lnTo>
                    <a:pt x="0" y="0"/>
                  </a:lnTo>
                  <a:lnTo>
                    <a:pt x="0" y="267077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69" name="Freeform 68"/>
            <p:cNvSpPr/>
            <p:nvPr/>
          </p:nvSpPr>
          <p:spPr bwMode="auto">
            <a:xfrm>
              <a:off x="2523654" y="2739424"/>
              <a:ext cx="2489703" cy="1308226"/>
            </a:xfrm>
            <a:custGeom>
              <a:avLst/>
              <a:gdLst>
                <a:gd name="connsiteX0" fmla="*/ 0 w 2489703"/>
                <a:gd name="connsiteY0" fmla="*/ 733331 h 1308226"/>
                <a:gd name="connsiteX1" fmla="*/ 1217691 w 2489703"/>
                <a:gd name="connsiteY1" fmla="*/ 1308226 h 1308226"/>
                <a:gd name="connsiteX2" fmla="*/ 2489703 w 2489703"/>
                <a:gd name="connsiteY2" fmla="*/ 570368 h 1308226"/>
                <a:gd name="connsiteX3" fmla="*/ 1312752 w 2489703"/>
                <a:gd name="connsiteY3" fmla="*/ 0 h 1308226"/>
                <a:gd name="connsiteX4" fmla="*/ 0 w 2489703"/>
                <a:gd name="connsiteY4" fmla="*/ 733331 h 130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703" h="1308226">
                  <a:moveTo>
                    <a:pt x="0" y="733331"/>
                  </a:moveTo>
                  <a:lnTo>
                    <a:pt x="1217691" y="1308226"/>
                  </a:lnTo>
                  <a:lnTo>
                    <a:pt x="2489703" y="570368"/>
                  </a:lnTo>
                  <a:lnTo>
                    <a:pt x="1312752" y="0"/>
                  </a:lnTo>
                  <a:lnTo>
                    <a:pt x="0" y="733331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cxnSp>
          <p:nvCxnSpPr>
            <p:cNvPr id="70" name="Straight Arrow Connector 69"/>
            <p:cNvCxnSpPr>
              <a:stCxn id="69" idx="0"/>
              <a:endCxn id="68" idx="2"/>
            </p:cNvCxnSpPr>
            <p:nvPr/>
          </p:nvCxnSpPr>
          <p:spPr bwMode="auto">
            <a:xfrm>
              <a:off x="2523654" y="3472755"/>
              <a:ext cx="1204111" cy="570368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lg"/>
              <a:tailEnd type="none" w="med" len="lg"/>
            </a:ln>
            <a:effectLst/>
          </p:spPr>
        </p:cxnSp>
        <p:cxnSp>
          <p:nvCxnSpPr>
            <p:cNvPr id="71" name="Straight Arrow Connector 70"/>
            <p:cNvCxnSpPr/>
            <p:nvPr/>
          </p:nvCxnSpPr>
          <p:spPr bwMode="auto">
            <a:xfrm>
              <a:off x="3812263" y="2741687"/>
              <a:ext cx="1204111" cy="570368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lg"/>
              <a:tailEnd type="none" w="med" len="lg"/>
            </a:ln>
            <a:effectLst/>
          </p:spPr>
        </p:cxnSp>
        <p:cxnSp>
          <p:nvCxnSpPr>
            <p:cNvPr id="72" name="Straight Arrow Connector 71"/>
            <p:cNvCxnSpPr/>
            <p:nvPr/>
          </p:nvCxnSpPr>
          <p:spPr bwMode="auto">
            <a:xfrm>
              <a:off x="3189082" y="3096284"/>
              <a:ext cx="1204111" cy="570368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lg"/>
              <a:tailEnd type="none" w="med" len="lg"/>
            </a:ln>
            <a:effectLst/>
          </p:spPr>
        </p:cxnSp>
        <p:cxnSp>
          <p:nvCxnSpPr>
            <p:cNvPr id="73" name="Straight Arrow Connector 72"/>
            <p:cNvCxnSpPr/>
            <p:nvPr/>
          </p:nvCxnSpPr>
          <p:spPr bwMode="auto">
            <a:xfrm>
              <a:off x="2882022" y="3261506"/>
              <a:ext cx="1204111" cy="570368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lg"/>
              <a:tailEnd type="none" w="med" len="lg"/>
            </a:ln>
            <a:effectLst/>
          </p:spPr>
        </p:cxnSp>
        <p:cxnSp>
          <p:nvCxnSpPr>
            <p:cNvPr id="74" name="Straight Arrow Connector 73"/>
            <p:cNvCxnSpPr/>
            <p:nvPr/>
          </p:nvCxnSpPr>
          <p:spPr bwMode="auto">
            <a:xfrm>
              <a:off x="3517266" y="2903141"/>
              <a:ext cx="1204111" cy="570368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lg"/>
              <a:tailEnd type="none" w="med" len="lg"/>
            </a:ln>
            <a:effectLst/>
          </p:spPr>
        </p:cxnSp>
        <p:cxnSp>
          <p:nvCxnSpPr>
            <p:cNvPr id="75" name="Straight Arrow Connector 74"/>
            <p:cNvCxnSpPr>
              <a:cxnSpLocks noChangeAspect="1"/>
            </p:cNvCxnSpPr>
            <p:nvPr/>
          </p:nvCxnSpPr>
          <p:spPr bwMode="auto">
            <a:xfrm>
              <a:off x="2525919" y="5265341"/>
              <a:ext cx="1155947" cy="547552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lg"/>
              <a:tailEnd type="stealth" w="med" len="lg"/>
            </a:ln>
            <a:effectLst/>
          </p:spPr>
        </p:cxnSp>
        <p:cxnSp>
          <p:nvCxnSpPr>
            <p:cNvPr id="76" name="Straight Arrow Connector 75"/>
            <p:cNvCxnSpPr>
              <a:cxnSpLocks noChangeAspect="1"/>
            </p:cNvCxnSpPr>
            <p:nvPr/>
          </p:nvCxnSpPr>
          <p:spPr bwMode="auto">
            <a:xfrm>
              <a:off x="2530456" y="3754924"/>
              <a:ext cx="830837" cy="39355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lg"/>
              <a:tailEnd type="none" w="med" len="lg"/>
            </a:ln>
            <a:effectLst/>
          </p:spPr>
        </p:cxnSp>
        <p:cxnSp>
          <p:nvCxnSpPr>
            <p:cNvPr id="77" name="Straight Arrow Connector 76"/>
            <p:cNvCxnSpPr>
              <a:cxnSpLocks noChangeAspect="1"/>
            </p:cNvCxnSpPr>
            <p:nvPr/>
          </p:nvCxnSpPr>
          <p:spPr bwMode="auto">
            <a:xfrm>
              <a:off x="2539498" y="4992230"/>
              <a:ext cx="830837" cy="39355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lg"/>
              <a:tailEnd type="stealth" w="med" len="lg"/>
            </a:ln>
            <a:effectLst/>
          </p:spPr>
        </p:cxnSp>
        <p:cxnSp>
          <p:nvCxnSpPr>
            <p:cNvPr id="78" name="Straight Arrow Connector 77"/>
            <p:cNvCxnSpPr>
              <a:cxnSpLocks noChangeAspect="1"/>
            </p:cNvCxnSpPr>
            <p:nvPr/>
          </p:nvCxnSpPr>
          <p:spPr bwMode="auto">
            <a:xfrm>
              <a:off x="3063844" y="4678376"/>
              <a:ext cx="830837" cy="39355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lg"/>
              <a:tailEnd type="stealth" w="med" len="lg"/>
            </a:ln>
            <a:effectLst/>
          </p:spPr>
        </p:cxnSp>
        <p:cxnSp>
          <p:nvCxnSpPr>
            <p:cNvPr id="79" name="Straight Arrow Connector 78"/>
            <p:cNvCxnSpPr>
              <a:cxnSpLocks noChangeAspect="1"/>
            </p:cNvCxnSpPr>
            <p:nvPr/>
          </p:nvCxnSpPr>
          <p:spPr bwMode="auto">
            <a:xfrm>
              <a:off x="3830371" y="4230230"/>
              <a:ext cx="830837" cy="39355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lg"/>
              <a:tailEnd type="stealth" w="med" len="lg"/>
            </a:ln>
            <a:effectLst/>
          </p:spPr>
        </p:cxnSp>
        <p:cxnSp>
          <p:nvCxnSpPr>
            <p:cNvPr id="80" name="Straight Arrow Connector 79"/>
            <p:cNvCxnSpPr>
              <a:cxnSpLocks noChangeAspect="1"/>
            </p:cNvCxnSpPr>
            <p:nvPr/>
          </p:nvCxnSpPr>
          <p:spPr bwMode="auto">
            <a:xfrm>
              <a:off x="2835244" y="4821722"/>
              <a:ext cx="830837" cy="39355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lg"/>
              <a:tailEnd type="stealth" w="med" len="lg"/>
            </a:ln>
            <a:effectLst/>
          </p:spPr>
        </p:cxnSp>
        <p:cxnSp>
          <p:nvCxnSpPr>
            <p:cNvPr id="81" name="Straight Arrow Connector 80"/>
            <p:cNvCxnSpPr>
              <a:cxnSpLocks noChangeAspect="1"/>
            </p:cNvCxnSpPr>
            <p:nvPr/>
          </p:nvCxnSpPr>
          <p:spPr bwMode="auto">
            <a:xfrm>
              <a:off x="3734442" y="4473074"/>
              <a:ext cx="648053" cy="306969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lg"/>
              <a:tailEnd type="stealth" w="med" len="lg"/>
            </a:ln>
            <a:effectLst/>
          </p:spPr>
        </p:cxnSp>
        <p:cxnSp>
          <p:nvCxnSpPr>
            <p:cNvPr id="82" name="Straight Arrow Connector 81"/>
            <p:cNvCxnSpPr>
              <a:cxnSpLocks noChangeAspect="1"/>
            </p:cNvCxnSpPr>
            <p:nvPr/>
          </p:nvCxnSpPr>
          <p:spPr bwMode="auto">
            <a:xfrm>
              <a:off x="3085728" y="4391694"/>
              <a:ext cx="423727" cy="20071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lg"/>
              <a:tailEnd type="stealth" w="med" len="lg"/>
            </a:ln>
            <a:effectLst/>
          </p:spPr>
        </p:cxnSp>
        <p:sp>
          <p:nvSpPr>
            <p:cNvPr id="83" name="Freeform 82"/>
            <p:cNvSpPr/>
            <p:nvPr/>
          </p:nvSpPr>
          <p:spPr bwMode="auto">
            <a:xfrm>
              <a:off x="533400" y="4154428"/>
              <a:ext cx="910742" cy="566928"/>
            </a:xfrm>
            <a:custGeom>
              <a:avLst/>
              <a:gdLst>
                <a:gd name="connsiteX0" fmla="*/ 903427 w 910742"/>
                <a:gd name="connsiteY0" fmla="*/ 566928 h 566928"/>
                <a:gd name="connsiteX1" fmla="*/ 910742 w 910742"/>
                <a:gd name="connsiteY1" fmla="*/ 307239 h 566928"/>
                <a:gd name="connsiteX2" fmla="*/ 270662 w 910742"/>
                <a:gd name="connsiteY2" fmla="*/ 0 h 566928"/>
                <a:gd name="connsiteX3" fmla="*/ 0 w 910742"/>
                <a:gd name="connsiteY3" fmla="*/ 138989 h 566928"/>
                <a:gd name="connsiteX4" fmla="*/ 903427 w 910742"/>
                <a:gd name="connsiteY4" fmla="*/ 566928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0742" h="566928">
                  <a:moveTo>
                    <a:pt x="903427" y="566928"/>
                  </a:moveTo>
                  <a:lnTo>
                    <a:pt x="910742" y="307239"/>
                  </a:lnTo>
                  <a:lnTo>
                    <a:pt x="270662" y="0"/>
                  </a:lnTo>
                  <a:lnTo>
                    <a:pt x="0" y="138989"/>
                  </a:lnTo>
                  <a:lnTo>
                    <a:pt x="903427" y="566928"/>
                  </a:lnTo>
                  <a:close/>
                </a:path>
              </a:pathLst>
            </a:custGeom>
            <a:solidFill>
              <a:srgbClr val="00B0F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84" name="Freeform 83"/>
            <p:cNvSpPr/>
            <p:nvPr/>
          </p:nvSpPr>
          <p:spPr bwMode="auto">
            <a:xfrm>
              <a:off x="804671" y="3833774"/>
              <a:ext cx="1181405" cy="629107"/>
            </a:xfrm>
            <a:custGeom>
              <a:avLst/>
              <a:gdLst>
                <a:gd name="connsiteX0" fmla="*/ 0 w 1181405"/>
                <a:gd name="connsiteY0" fmla="*/ 310896 h 629107"/>
                <a:gd name="connsiteX1" fmla="*/ 640080 w 1181405"/>
                <a:gd name="connsiteY1" fmla="*/ 629107 h 629107"/>
                <a:gd name="connsiteX2" fmla="*/ 1181405 w 1181405"/>
                <a:gd name="connsiteY2" fmla="*/ 314554 h 629107"/>
                <a:gd name="connsiteX3" fmla="*/ 537667 w 1181405"/>
                <a:gd name="connsiteY3" fmla="*/ 0 h 629107"/>
                <a:gd name="connsiteX4" fmla="*/ 0 w 1181405"/>
                <a:gd name="connsiteY4" fmla="*/ 310896 h 62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1405" h="629107">
                  <a:moveTo>
                    <a:pt x="0" y="310896"/>
                  </a:moveTo>
                  <a:lnTo>
                    <a:pt x="640080" y="629107"/>
                  </a:lnTo>
                  <a:lnTo>
                    <a:pt x="1181405" y="314554"/>
                  </a:lnTo>
                  <a:lnTo>
                    <a:pt x="537667" y="0"/>
                  </a:lnTo>
                  <a:lnTo>
                    <a:pt x="0" y="310896"/>
                  </a:lnTo>
                  <a:close/>
                </a:path>
              </a:pathLst>
            </a:custGeom>
            <a:solidFill>
              <a:srgbClr val="00B0F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85" name="Freeform 84"/>
            <p:cNvSpPr/>
            <p:nvPr/>
          </p:nvSpPr>
          <p:spPr bwMode="auto">
            <a:xfrm>
              <a:off x="1335023" y="3530193"/>
              <a:ext cx="654710" cy="618135"/>
            </a:xfrm>
            <a:custGeom>
              <a:avLst/>
              <a:gdLst>
                <a:gd name="connsiteX0" fmla="*/ 0 w 654710"/>
                <a:gd name="connsiteY0" fmla="*/ 296266 h 618135"/>
                <a:gd name="connsiteX1" fmla="*/ 654710 w 654710"/>
                <a:gd name="connsiteY1" fmla="*/ 0 h 618135"/>
                <a:gd name="connsiteX2" fmla="*/ 651053 w 654710"/>
                <a:gd name="connsiteY2" fmla="*/ 618135 h 618135"/>
                <a:gd name="connsiteX3" fmla="*/ 0 w 654710"/>
                <a:gd name="connsiteY3" fmla="*/ 296266 h 6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4710" h="618135">
                  <a:moveTo>
                    <a:pt x="0" y="296266"/>
                  </a:moveTo>
                  <a:lnTo>
                    <a:pt x="654710" y="0"/>
                  </a:lnTo>
                  <a:lnTo>
                    <a:pt x="651053" y="618135"/>
                  </a:lnTo>
                  <a:lnTo>
                    <a:pt x="0" y="296266"/>
                  </a:lnTo>
                  <a:close/>
                </a:path>
              </a:pathLst>
            </a:custGeom>
            <a:solidFill>
              <a:srgbClr val="00B0F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86" name="Freeform 85"/>
            <p:cNvSpPr/>
            <p:nvPr/>
          </p:nvSpPr>
          <p:spPr bwMode="auto">
            <a:xfrm>
              <a:off x="1342338" y="3478987"/>
              <a:ext cx="647395" cy="347472"/>
            </a:xfrm>
            <a:custGeom>
              <a:avLst/>
              <a:gdLst>
                <a:gd name="connsiteX0" fmla="*/ 0 w 647395"/>
                <a:gd name="connsiteY0" fmla="*/ 347472 h 347472"/>
                <a:gd name="connsiteX1" fmla="*/ 610819 w 647395"/>
                <a:gd name="connsiteY1" fmla="*/ 0 h 347472"/>
                <a:gd name="connsiteX2" fmla="*/ 647395 w 647395"/>
                <a:gd name="connsiteY2" fmla="*/ 43891 h 347472"/>
                <a:gd name="connsiteX3" fmla="*/ 0 w 647395"/>
                <a:gd name="connsiteY3" fmla="*/ 34747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395" h="347472">
                  <a:moveTo>
                    <a:pt x="0" y="347472"/>
                  </a:moveTo>
                  <a:lnTo>
                    <a:pt x="610819" y="0"/>
                  </a:lnTo>
                  <a:lnTo>
                    <a:pt x="647395" y="43891"/>
                  </a:lnTo>
                  <a:lnTo>
                    <a:pt x="0" y="347472"/>
                  </a:lnTo>
                  <a:close/>
                </a:path>
              </a:pathLst>
            </a:custGeom>
            <a:solidFill>
              <a:srgbClr val="00B0F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87" name="Freeform 86"/>
            <p:cNvSpPr/>
            <p:nvPr/>
          </p:nvSpPr>
          <p:spPr bwMode="auto">
            <a:xfrm>
              <a:off x="537666" y="2513380"/>
              <a:ext cx="910742" cy="705917"/>
            </a:xfrm>
            <a:custGeom>
              <a:avLst/>
              <a:gdLst>
                <a:gd name="connsiteX0" fmla="*/ 907085 w 910742"/>
                <a:gd name="connsiteY0" fmla="*/ 705917 h 705917"/>
                <a:gd name="connsiteX1" fmla="*/ 910742 w 910742"/>
                <a:gd name="connsiteY1" fmla="*/ 438912 h 705917"/>
                <a:gd name="connsiteX2" fmla="*/ 0 w 910742"/>
                <a:gd name="connsiteY2" fmla="*/ 0 h 705917"/>
                <a:gd name="connsiteX3" fmla="*/ 285293 w 910742"/>
                <a:gd name="connsiteY3" fmla="*/ 409652 h 705917"/>
                <a:gd name="connsiteX4" fmla="*/ 907085 w 910742"/>
                <a:gd name="connsiteY4" fmla="*/ 705917 h 705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0742" h="705917">
                  <a:moveTo>
                    <a:pt x="907085" y="705917"/>
                  </a:moveTo>
                  <a:lnTo>
                    <a:pt x="910742" y="438912"/>
                  </a:lnTo>
                  <a:lnTo>
                    <a:pt x="0" y="0"/>
                  </a:lnTo>
                  <a:lnTo>
                    <a:pt x="285293" y="409652"/>
                  </a:lnTo>
                  <a:lnTo>
                    <a:pt x="907085" y="705917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88" name="Freeform 87"/>
            <p:cNvSpPr/>
            <p:nvPr/>
          </p:nvSpPr>
          <p:spPr bwMode="auto">
            <a:xfrm>
              <a:off x="537666" y="2506065"/>
              <a:ext cx="910742" cy="446227"/>
            </a:xfrm>
            <a:custGeom>
              <a:avLst/>
              <a:gdLst>
                <a:gd name="connsiteX0" fmla="*/ 910742 w 910742"/>
                <a:gd name="connsiteY0" fmla="*/ 446227 h 446227"/>
                <a:gd name="connsiteX1" fmla="*/ 0 w 910742"/>
                <a:gd name="connsiteY1" fmla="*/ 0 h 446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742" h="446227">
                  <a:moveTo>
                    <a:pt x="910742" y="446227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89" name="Freeform 88"/>
            <p:cNvSpPr/>
            <p:nvPr/>
          </p:nvSpPr>
          <p:spPr bwMode="auto">
            <a:xfrm>
              <a:off x="541324" y="1752600"/>
              <a:ext cx="2212848" cy="1196035"/>
            </a:xfrm>
            <a:custGeom>
              <a:avLst/>
              <a:gdLst>
                <a:gd name="connsiteX0" fmla="*/ 910742 w 2212848"/>
                <a:gd name="connsiteY0" fmla="*/ 1196035 h 1196035"/>
                <a:gd name="connsiteX1" fmla="*/ 0 w 2212848"/>
                <a:gd name="connsiteY1" fmla="*/ 746150 h 1196035"/>
                <a:gd name="connsiteX2" fmla="*/ 1294790 w 2212848"/>
                <a:gd name="connsiteY2" fmla="*/ 0 h 1196035"/>
                <a:gd name="connsiteX3" fmla="*/ 2212848 w 2212848"/>
                <a:gd name="connsiteY3" fmla="*/ 446227 h 1196035"/>
                <a:gd name="connsiteX4" fmla="*/ 910742 w 2212848"/>
                <a:gd name="connsiteY4" fmla="*/ 1196035 h 1196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2848" h="1196035">
                  <a:moveTo>
                    <a:pt x="910742" y="1196035"/>
                  </a:moveTo>
                  <a:lnTo>
                    <a:pt x="0" y="746150"/>
                  </a:lnTo>
                  <a:lnTo>
                    <a:pt x="1294790" y="0"/>
                  </a:lnTo>
                  <a:lnTo>
                    <a:pt x="2212848" y="446227"/>
                  </a:lnTo>
                  <a:lnTo>
                    <a:pt x="910742" y="1196035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cxnSp>
          <p:nvCxnSpPr>
            <p:cNvPr id="90" name="Straight Arrow Connector 89"/>
            <p:cNvCxnSpPr>
              <a:cxnSpLocks noChangeAspect="1"/>
            </p:cNvCxnSpPr>
            <p:nvPr/>
          </p:nvCxnSpPr>
          <p:spPr bwMode="auto">
            <a:xfrm>
              <a:off x="528116" y="4293631"/>
              <a:ext cx="903083" cy="42777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lg"/>
              <a:tailEnd type="none" w="med" len="lg"/>
            </a:ln>
            <a:effectLst/>
          </p:spPr>
        </p:cxnSp>
        <p:cxnSp>
          <p:nvCxnSpPr>
            <p:cNvPr id="91" name="Straight Arrow Connector 90"/>
            <p:cNvCxnSpPr>
              <a:cxnSpLocks noChangeAspect="1"/>
            </p:cNvCxnSpPr>
            <p:nvPr/>
          </p:nvCxnSpPr>
          <p:spPr bwMode="auto">
            <a:xfrm>
              <a:off x="811778" y="4159286"/>
              <a:ext cx="632158" cy="299439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lg"/>
              <a:tailEnd type="none" w="med" len="lg"/>
            </a:ln>
            <a:effectLst/>
          </p:spPr>
        </p:cxnSp>
        <p:cxnSp>
          <p:nvCxnSpPr>
            <p:cNvPr id="92" name="Straight Arrow Connector 91"/>
            <p:cNvCxnSpPr>
              <a:cxnSpLocks noChangeAspect="1"/>
            </p:cNvCxnSpPr>
            <p:nvPr/>
          </p:nvCxnSpPr>
          <p:spPr bwMode="auto">
            <a:xfrm>
              <a:off x="1343756" y="3838626"/>
              <a:ext cx="632158" cy="299439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lg"/>
              <a:tailEnd type="none" w="med" len="lg"/>
            </a:ln>
            <a:effectLst/>
          </p:spPr>
        </p:cxnSp>
        <p:cxnSp>
          <p:nvCxnSpPr>
            <p:cNvPr id="93" name="Straight Arrow Connector 92"/>
            <p:cNvCxnSpPr>
              <a:cxnSpLocks noChangeAspect="1"/>
            </p:cNvCxnSpPr>
            <p:nvPr/>
          </p:nvCxnSpPr>
          <p:spPr bwMode="auto">
            <a:xfrm>
              <a:off x="1072086" y="3985740"/>
              <a:ext cx="632158" cy="299439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lg"/>
              <a:tailEnd type="none" w="med" len="lg"/>
            </a:ln>
            <a:effectLst/>
          </p:spPr>
        </p:cxnSp>
        <p:cxnSp>
          <p:nvCxnSpPr>
            <p:cNvPr id="94" name="Straight Arrow Connector 93"/>
            <p:cNvCxnSpPr>
              <a:cxnSpLocks noChangeAspect="1"/>
            </p:cNvCxnSpPr>
            <p:nvPr/>
          </p:nvCxnSpPr>
          <p:spPr bwMode="auto">
            <a:xfrm>
              <a:off x="1600207" y="3707375"/>
              <a:ext cx="385616" cy="18266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lg"/>
              <a:tailEnd type="none" w="med" len="lg"/>
            </a:ln>
            <a:effectLst/>
          </p:spPr>
        </p:cxnSp>
        <p:cxnSp>
          <p:nvCxnSpPr>
            <p:cNvPr id="95" name="Straight Arrow Connector 94"/>
            <p:cNvCxnSpPr>
              <a:cxnSpLocks noChangeAspect="1"/>
            </p:cNvCxnSpPr>
            <p:nvPr/>
          </p:nvCxnSpPr>
          <p:spPr bwMode="auto">
            <a:xfrm>
              <a:off x="688891" y="2730435"/>
              <a:ext cx="756062" cy="35813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lg"/>
              <a:tailEnd type="stealth" w="med" len="lg"/>
            </a:ln>
            <a:effectLst/>
          </p:spPr>
        </p:cxnSp>
        <p:cxnSp>
          <p:nvCxnSpPr>
            <p:cNvPr id="96" name="Straight Arrow Connector 95"/>
            <p:cNvCxnSpPr>
              <a:cxnSpLocks noChangeAspect="1"/>
            </p:cNvCxnSpPr>
            <p:nvPr/>
          </p:nvCxnSpPr>
          <p:spPr bwMode="auto">
            <a:xfrm>
              <a:off x="569506" y="2525622"/>
              <a:ext cx="897304" cy="42503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lg"/>
              <a:tailEnd type="stealth" w="med" len="lg"/>
            </a:ln>
            <a:effectLst/>
          </p:spPr>
        </p:cxnSp>
        <p:cxnSp>
          <p:nvCxnSpPr>
            <p:cNvPr id="97" name="Straight Arrow Connector 96"/>
            <p:cNvCxnSpPr>
              <a:cxnSpLocks noChangeAspect="1"/>
            </p:cNvCxnSpPr>
            <p:nvPr/>
          </p:nvCxnSpPr>
          <p:spPr bwMode="auto">
            <a:xfrm>
              <a:off x="1828800" y="1752600"/>
              <a:ext cx="897304" cy="42503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lg"/>
              <a:tailEnd type="stealth" w="med" len="lg"/>
            </a:ln>
            <a:effectLst/>
          </p:spPr>
        </p:cxnSp>
        <p:cxnSp>
          <p:nvCxnSpPr>
            <p:cNvPr id="98" name="Straight Arrow Connector 97"/>
            <p:cNvCxnSpPr>
              <a:cxnSpLocks noChangeAspect="1"/>
            </p:cNvCxnSpPr>
            <p:nvPr/>
          </p:nvCxnSpPr>
          <p:spPr bwMode="auto">
            <a:xfrm>
              <a:off x="1187484" y="2133600"/>
              <a:ext cx="897304" cy="42503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lg"/>
              <a:tailEnd type="stealth" w="med" len="lg"/>
            </a:ln>
            <a:effectLst/>
          </p:spPr>
        </p:cxnSp>
        <p:cxnSp>
          <p:nvCxnSpPr>
            <p:cNvPr id="99" name="Straight Arrow Connector 98"/>
            <p:cNvCxnSpPr>
              <a:cxnSpLocks noChangeAspect="1"/>
            </p:cNvCxnSpPr>
            <p:nvPr/>
          </p:nvCxnSpPr>
          <p:spPr bwMode="auto">
            <a:xfrm>
              <a:off x="1513428" y="1960056"/>
              <a:ext cx="897304" cy="42503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lg"/>
              <a:tailEnd type="stealth" w="med" len="lg"/>
            </a:ln>
            <a:effectLst/>
          </p:spPr>
        </p:cxnSp>
        <p:cxnSp>
          <p:nvCxnSpPr>
            <p:cNvPr id="100" name="Straight Arrow Connector 99"/>
            <p:cNvCxnSpPr>
              <a:cxnSpLocks noChangeAspect="1"/>
            </p:cNvCxnSpPr>
            <p:nvPr/>
          </p:nvCxnSpPr>
          <p:spPr bwMode="auto">
            <a:xfrm>
              <a:off x="864630" y="2323002"/>
              <a:ext cx="897304" cy="42503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lg"/>
              <a:tailEnd type="stealth" w="med" len="lg"/>
            </a:ln>
            <a:effectLst/>
          </p:spPr>
        </p:cxnSp>
        <p:graphicFrame>
          <p:nvGraphicFramePr>
            <p:cNvPr id="101" name="Object 2"/>
            <p:cNvGraphicFramePr>
              <a:graphicFrameLocks noChangeAspect="1"/>
            </p:cNvGraphicFramePr>
            <p:nvPr/>
          </p:nvGraphicFramePr>
          <p:xfrm>
            <a:off x="457200" y="3117850"/>
            <a:ext cx="609600" cy="723900"/>
          </p:xfrm>
          <a:graphic>
            <a:graphicData uri="http://schemas.openxmlformats.org/presentationml/2006/ole">
              <p:oleObj spid="_x0000_s24586" name="Equation" r:id="rId3" imgW="203040" imgH="241200" progId="Equation.DSMT4">
                <p:embed/>
              </p:oleObj>
            </a:graphicData>
          </a:graphic>
        </p:graphicFrame>
        <p:graphicFrame>
          <p:nvGraphicFramePr>
            <p:cNvPr id="102" name="Object 3"/>
            <p:cNvGraphicFramePr>
              <a:graphicFrameLocks noChangeAspect="1"/>
            </p:cNvGraphicFramePr>
            <p:nvPr/>
          </p:nvGraphicFramePr>
          <p:xfrm>
            <a:off x="3970338" y="3729038"/>
            <a:ext cx="1546225" cy="612775"/>
          </p:xfrm>
          <a:graphic>
            <a:graphicData uri="http://schemas.openxmlformats.org/presentationml/2006/ole">
              <p:oleObj spid="_x0000_s24587" name="Equation" r:id="rId4" imgW="609480" imgH="241200" progId="Equation.DSMT4">
                <p:embed/>
              </p:oleObj>
            </a:graphicData>
          </a:graphic>
        </p:graphicFrame>
        <p:cxnSp>
          <p:nvCxnSpPr>
            <p:cNvPr id="103" name="Straight Connector 102"/>
            <p:cNvCxnSpPr>
              <a:cxnSpLocks noChangeAspect="1"/>
            </p:cNvCxnSpPr>
            <p:nvPr/>
          </p:nvCxnSpPr>
          <p:spPr bwMode="auto">
            <a:xfrm>
              <a:off x="5262189" y="4877777"/>
              <a:ext cx="312324" cy="149909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med" len="lg"/>
            </a:ln>
            <a:effectLst/>
          </p:spPr>
        </p:cxnSp>
        <p:cxnSp>
          <p:nvCxnSpPr>
            <p:cNvPr id="104" name="Straight Connector 103"/>
            <p:cNvCxnSpPr/>
            <p:nvPr/>
          </p:nvCxnSpPr>
          <p:spPr bwMode="auto">
            <a:xfrm rot="5400000">
              <a:off x="2921501" y="5953136"/>
              <a:ext cx="32033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med" len="lg"/>
            </a:ln>
            <a:effectLst/>
          </p:spPr>
        </p:cxnSp>
        <p:cxnSp>
          <p:nvCxnSpPr>
            <p:cNvPr id="105" name="Straight Connector 104"/>
            <p:cNvCxnSpPr>
              <a:cxnSpLocks noChangeAspect="1"/>
            </p:cNvCxnSpPr>
            <p:nvPr/>
          </p:nvCxnSpPr>
          <p:spPr bwMode="auto">
            <a:xfrm flipV="1">
              <a:off x="649631" y="5050555"/>
              <a:ext cx="291503" cy="16960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med" len="lg"/>
              <a:tailEnd type="none" w="med" len="lg"/>
            </a:ln>
            <a:effectLst/>
          </p:spPr>
        </p:cxnSp>
        <p:graphicFrame>
          <p:nvGraphicFramePr>
            <p:cNvPr id="106" name="Object 2"/>
            <p:cNvGraphicFramePr>
              <a:graphicFrameLocks noChangeAspect="1"/>
            </p:cNvGraphicFramePr>
            <p:nvPr/>
          </p:nvGraphicFramePr>
          <p:xfrm>
            <a:off x="2743200" y="5562600"/>
            <a:ext cx="227790" cy="250928"/>
          </p:xfrm>
          <a:graphic>
            <a:graphicData uri="http://schemas.openxmlformats.org/presentationml/2006/ole">
              <p:oleObj spid="_x0000_s24588" name="Equation" r:id="rId5" imgW="126720" imgH="139680" progId="Equation.DSMT4">
                <p:embed/>
              </p:oleObj>
            </a:graphicData>
          </a:graphic>
        </p:graphicFrame>
        <p:graphicFrame>
          <p:nvGraphicFramePr>
            <p:cNvPr id="107" name="Object 3"/>
            <p:cNvGraphicFramePr>
              <a:graphicFrameLocks noChangeAspect="1"/>
            </p:cNvGraphicFramePr>
            <p:nvPr/>
          </p:nvGraphicFramePr>
          <p:xfrm>
            <a:off x="5029200" y="4419600"/>
            <a:ext cx="250928" cy="297195"/>
          </p:xfrm>
          <a:graphic>
            <a:graphicData uri="http://schemas.openxmlformats.org/presentationml/2006/ole">
              <p:oleObj spid="_x0000_s24589" name="Equation" r:id="rId6" imgW="139680" imgH="164880" progId="Equation.DSMT4">
                <p:embed/>
              </p:oleObj>
            </a:graphicData>
          </a:graphic>
        </p:graphicFrame>
        <p:graphicFrame>
          <p:nvGraphicFramePr>
            <p:cNvPr id="108" name="Object 4"/>
            <p:cNvGraphicFramePr>
              <a:graphicFrameLocks noChangeAspect="1"/>
            </p:cNvGraphicFramePr>
            <p:nvPr/>
          </p:nvGraphicFramePr>
          <p:xfrm>
            <a:off x="838200" y="4724400"/>
            <a:ext cx="227790" cy="227790"/>
          </p:xfrm>
          <a:graphic>
            <a:graphicData uri="http://schemas.openxmlformats.org/presentationml/2006/ole">
              <p:oleObj spid="_x0000_s24590" name="Equation" r:id="rId7" imgW="126720" imgH="126720" progId="Equation.DSMT4">
                <p:embed/>
              </p:oleObj>
            </a:graphicData>
          </a:graphic>
        </p:graphicFrame>
        <p:graphicFrame>
          <p:nvGraphicFramePr>
            <p:cNvPr id="109" name="Object 5"/>
            <p:cNvGraphicFramePr>
              <a:graphicFrameLocks noChangeAspect="1"/>
            </p:cNvGraphicFramePr>
            <p:nvPr/>
          </p:nvGraphicFramePr>
          <p:xfrm>
            <a:off x="2743200" y="5791200"/>
            <a:ext cx="181519" cy="387954"/>
          </p:xfrm>
          <a:graphic>
            <a:graphicData uri="http://schemas.openxmlformats.org/presentationml/2006/ole">
              <p:oleObj spid="_x0000_s24591" name="Equation" r:id="rId8" imgW="101520" imgH="215640" progId="Equation.DSMT4">
                <p:embed/>
              </p:oleObj>
            </a:graphicData>
          </a:graphic>
        </p:graphicFrame>
        <p:graphicFrame>
          <p:nvGraphicFramePr>
            <p:cNvPr id="110" name="Object 6"/>
            <p:cNvGraphicFramePr>
              <a:graphicFrameLocks noChangeAspect="1"/>
            </p:cNvGraphicFramePr>
            <p:nvPr/>
          </p:nvGraphicFramePr>
          <p:xfrm>
            <a:off x="5410200" y="4495800"/>
            <a:ext cx="227790" cy="434225"/>
          </p:xfrm>
          <a:graphic>
            <a:graphicData uri="http://schemas.openxmlformats.org/presentationml/2006/ole">
              <p:oleObj spid="_x0000_s24592" name="Equation" r:id="rId9" imgW="126720" imgH="241200" progId="Equation.DSMT4">
                <p:embed/>
              </p:oleObj>
            </a:graphicData>
          </a:graphic>
        </p:graphicFrame>
        <p:graphicFrame>
          <p:nvGraphicFramePr>
            <p:cNvPr id="111" name="Object 7"/>
            <p:cNvGraphicFramePr>
              <a:graphicFrameLocks noChangeAspect="1"/>
            </p:cNvGraphicFramePr>
            <p:nvPr/>
          </p:nvGraphicFramePr>
          <p:xfrm>
            <a:off x="457200" y="4724400"/>
            <a:ext cx="227790" cy="387954"/>
          </p:xfrm>
          <a:graphic>
            <a:graphicData uri="http://schemas.openxmlformats.org/presentationml/2006/ole">
              <p:oleObj spid="_x0000_s24593" name="Equation" r:id="rId10" imgW="126720" imgH="215640" progId="Equation.DSMT4">
                <p:embed/>
              </p:oleObj>
            </a:graphicData>
          </a:graphic>
        </p:graphicFrame>
        <p:cxnSp>
          <p:nvCxnSpPr>
            <p:cNvPr id="112" name="Straight Connector 111"/>
            <p:cNvCxnSpPr>
              <a:cxnSpLocks noChangeAspect="1"/>
            </p:cNvCxnSpPr>
            <p:nvPr/>
          </p:nvCxnSpPr>
          <p:spPr bwMode="auto">
            <a:xfrm flipV="1">
              <a:off x="2842435" y="1850066"/>
              <a:ext cx="512064" cy="29793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3" name="Straight Connector 112"/>
            <p:cNvCxnSpPr>
              <a:cxnSpLocks noChangeAspect="1"/>
            </p:cNvCxnSpPr>
            <p:nvPr/>
          </p:nvCxnSpPr>
          <p:spPr bwMode="auto">
            <a:xfrm flipV="1">
              <a:off x="3898602" y="2351567"/>
              <a:ext cx="512064" cy="29793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4" name="Straight Connector 113"/>
            <p:cNvCxnSpPr>
              <a:cxnSpLocks noChangeAspect="1"/>
            </p:cNvCxnSpPr>
            <p:nvPr/>
          </p:nvCxnSpPr>
          <p:spPr bwMode="auto">
            <a:xfrm>
              <a:off x="3214576" y="1936900"/>
              <a:ext cx="1034186" cy="496412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sm" len="lg"/>
              <a:tailEnd type="stealth" w="med" len="lg"/>
            </a:ln>
            <a:effectLst/>
          </p:spPr>
        </p:cxnSp>
        <p:graphicFrame>
          <p:nvGraphicFramePr>
            <p:cNvPr id="115" name="Object 18"/>
            <p:cNvGraphicFramePr>
              <a:graphicFrameLocks noChangeAspect="1"/>
            </p:cNvGraphicFramePr>
            <p:nvPr/>
          </p:nvGraphicFramePr>
          <p:xfrm>
            <a:off x="3657600" y="1752600"/>
            <a:ext cx="547688" cy="515938"/>
          </p:xfrm>
          <a:graphic>
            <a:graphicData uri="http://schemas.openxmlformats.org/presentationml/2006/ole">
              <p:oleObj spid="_x0000_s24594" name="Equation" r:id="rId11" imgW="215640" imgH="203040" progId="Equation.DSMT4">
                <p:embed/>
              </p:oleObj>
            </a:graphicData>
          </a:graphic>
        </p:graphicFrame>
      </p:grpSp>
      <p:sp>
        <p:nvSpPr>
          <p:cNvPr id="189" name="Freeform 188"/>
          <p:cNvSpPr/>
          <p:nvPr/>
        </p:nvSpPr>
        <p:spPr bwMode="auto">
          <a:xfrm>
            <a:off x="7479052" y="3367243"/>
            <a:ext cx="1168106" cy="655409"/>
          </a:xfrm>
          <a:custGeom>
            <a:avLst/>
            <a:gdLst>
              <a:gd name="connsiteX0" fmla="*/ 5286 w 1168106"/>
              <a:gd name="connsiteY0" fmla="*/ 280135 h 655409"/>
              <a:gd name="connsiteX1" fmla="*/ 808689 w 1168106"/>
              <a:gd name="connsiteY1" fmla="*/ 655409 h 655409"/>
              <a:gd name="connsiteX2" fmla="*/ 1168106 w 1168106"/>
              <a:gd name="connsiteY2" fmla="*/ 554983 h 655409"/>
              <a:gd name="connsiteX3" fmla="*/ 0 w 1168106"/>
              <a:gd name="connsiteY3" fmla="*/ 0 h 655409"/>
              <a:gd name="connsiteX4" fmla="*/ 5286 w 1168106"/>
              <a:gd name="connsiteY4" fmla="*/ 280135 h 655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106" h="655409">
                <a:moveTo>
                  <a:pt x="5286" y="280135"/>
                </a:moveTo>
                <a:lnTo>
                  <a:pt x="808689" y="655409"/>
                </a:lnTo>
                <a:lnTo>
                  <a:pt x="1168106" y="554983"/>
                </a:lnTo>
                <a:lnTo>
                  <a:pt x="0" y="0"/>
                </a:lnTo>
                <a:lnTo>
                  <a:pt x="5286" y="280135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90" name="Freeform 189"/>
          <p:cNvSpPr/>
          <p:nvPr/>
        </p:nvSpPr>
        <p:spPr bwMode="auto">
          <a:xfrm>
            <a:off x="7479052" y="3171678"/>
            <a:ext cx="1479954" cy="755834"/>
          </a:xfrm>
          <a:custGeom>
            <a:avLst/>
            <a:gdLst>
              <a:gd name="connsiteX0" fmla="*/ 0 w 1479954"/>
              <a:gd name="connsiteY0" fmla="*/ 190280 h 755834"/>
              <a:gd name="connsiteX1" fmla="*/ 1194534 w 1479954"/>
              <a:gd name="connsiteY1" fmla="*/ 755834 h 755834"/>
              <a:gd name="connsiteX2" fmla="*/ 1479954 w 1479954"/>
              <a:gd name="connsiteY2" fmla="*/ 570839 h 755834"/>
              <a:gd name="connsiteX3" fmla="*/ 306562 w 1479954"/>
              <a:gd name="connsiteY3" fmla="*/ 0 h 755834"/>
              <a:gd name="connsiteX4" fmla="*/ 0 w 1479954"/>
              <a:gd name="connsiteY4" fmla="*/ 190280 h 755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9954" h="755834">
                <a:moveTo>
                  <a:pt x="0" y="190280"/>
                </a:moveTo>
                <a:lnTo>
                  <a:pt x="1194534" y="755834"/>
                </a:lnTo>
                <a:lnTo>
                  <a:pt x="1479954" y="570839"/>
                </a:lnTo>
                <a:lnTo>
                  <a:pt x="306562" y="0"/>
                </a:lnTo>
                <a:lnTo>
                  <a:pt x="0" y="19028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91" name="Freeform 190"/>
          <p:cNvSpPr/>
          <p:nvPr/>
        </p:nvSpPr>
        <p:spPr bwMode="auto">
          <a:xfrm>
            <a:off x="5481114" y="2225565"/>
            <a:ext cx="1242104" cy="607838"/>
          </a:xfrm>
          <a:custGeom>
            <a:avLst/>
            <a:gdLst>
              <a:gd name="connsiteX0" fmla="*/ 903829 w 1242104"/>
              <a:gd name="connsiteY0" fmla="*/ 607838 h 607838"/>
              <a:gd name="connsiteX1" fmla="*/ 1242104 w 1242104"/>
              <a:gd name="connsiteY1" fmla="*/ 433415 h 607838"/>
              <a:gd name="connsiteX2" fmla="*/ 322419 w 1242104"/>
              <a:gd name="connsiteY2" fmla="*/ 0 h 607838"/>
              <a:gd name="connsiteX3" fmla="*/ 0 w 1242104"/>
              <a:gd name="connsiteY3" fmla="*/ 184994 h 607838"/>
              <a:gd name="connsiteX4" fmla="*/ 903829 w 1242104"/>
              <a:gd name="connsiteY4" fmla="*/ 607838 h 60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2104" h="607838">
                <a:moveTo>
                  <a:pt x="903829" y="607838"/>
                </a:moveTo>
                <a:lnTo>
                  <a:pt x="1242104" y="433415"/>
                </a:lnTo>
                <a:lnTo>
                  <a:pt x="322419" y="0"/>
                </a:lnTo>
                <a:lnTo>
                  <a:pt x="0" y="184994"/>
                </a:lnTo>
                <a:lnTo>
                  <a:pt x="903829" y="607838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92" name="Freeform 191"/>
          <p:cNvSpPr/>
          <p:nvPr/>
        </p:nvSpPr>
        <p:spPr bwMode="auto">
          <a:xfrm>
            <a:off x="5475829" y="2415845"/>
            <a:ext cx="914400" cy="702978"/>
          </a:xfrm>
          <a:custGeom>
            <a:avLst/>
            <a:gdLst>
              <a:gd name="connsiteX0" fmla="*/ 914400 w 914400"/>
              <a:gd name="connsiteY0" fmla="*/ 702978 h 702978"/>
              <a:gd name="connsiteX1" fmla="*/ 914400 w 914400"/>
              <a:gd name="connsiteY1" fmla="*/ 433415 h 702978"/>
              <a:gd name="connsiteX2" fmla="*/ 0 w 914400"/>
              <a:gd name="connsiteY2" fmla="*/ 0 h 702978"/>
              <a:gd name="connsiteX3" fmla="*/ 269563 w 914400"/>
              <a:gd name="connsiteY3" fmla="*/ 406987 h 702978"/>
              <a:gd name="connsiteX4" fmla="*/ 914400 w 914400"/>
              <a:gd name="connsiteY4" fmla="*/ 702978 h 702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702978">
                <a:moveTo>
                  <a:pt x="914400" y="702978"/>
                </a:moveTo>
                <a:lnTo>
                  <a:pt x="914400" y="433415"/>
                </a:lnTo>
                <a:lnTo>
                  <a:pt x="0" y="0"/>
                </a:lnTo>
                <a:lnTo>
                  <a:pt x="269563" y="406987"/>
                </a:lnTo>
                <a:lnTo>
                  <a:pt x="914400" y="702978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193" name="Straight Arrow Connector 192"/>
          <p:cNvCxnSpPr>
            <a:cxnSpLocks noChangeAspect="1"/>
          </p:cNvCxnSpPr>
          <p:nvPr/>
        </p:nvCxnSpPr>
        <p:spPr bwMode="auto">
          <a:xfrm>
            <a:off x="7772401" y="3179973"/>
            <a:ext cx="1180029" cy="55896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med" len="lg"/>
            <a:tailEnd type="none" w="med" len="lg"/>
          </a:ln>
          <a:effectLst/>
        </p:spPr>
      </p:cxnSp>
      <p:cxnSp>
        <p:nvCxnSpPr>
          <p:cNvPr id="194" name="Straight Arrow Connector 193"/>
          <p:cNvCxnSpPr>
            <a:cxnSpLocks noChangeAspect="1"/>
          </p:cNvCxnSpPr>
          <p:nvPr/>
        </p:nvCxnSpPr>
        <p:spPr bwMode="auto">
          <a:xfrm>
            <a:off x="5788937" y="2216764"/>
            <a:ext cx="897304" cy="42503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lg"/>
            <a:tailEnd type="stealth" w="med" len="lg"/>
          </a:ln>
          <a:effectLst/>
        </p:spPr>
      </p:cxnSp>
      <p:cxnSp>
        <p:nvCxnSpPr>
          <p:cNvPr id="195" name="Straight Arrow Connector 194"/>
          <p:cNvCxnSpPr>
            <a:cxnSpLocks noChangeAspect="1"/>
          </p:cNvCxnSpPr>
          <p:nvPr/>
        </p:nvCxnSpPr>
        <p:spPr bwMode="auto">
          <a:xfrm>
            <a:off x="7467600" y="3349625"/>
            <a:ext cx="1180029" cy="55896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med" len="lg"/>
            <a:tailEnd type="none" w="med" len="lg"/>
          </a:ln>
          <a:effectLst/>
        </p:spPr>
      </p:cxnSp>
      <p:cxnSp>
        <p:nvCxnSpPr>
          <p:cNvPr id="196" name="Straight Arrow Connector 195"/>
          <p:cNvCxnSpPr>
            <a:cxnSpLocks noChangeAspect="1"/>
          </p:cNvCxnSpPr>
          <p:nvPr/>
        </p:nvCxnSpPr>
        <p:spPr bwMode="auto">
          <a:xfrm>
            <a:off x="5502218" y="2426599"/>
            <a:ext cx="897304" cy="42503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lg"/>
            <a:tailEnd type="stealth" w="med" len="lg"/>
          </a:ln>
          <a:effectLst/>
        </p:spPr>
      </p:cxnSp>
      <p:cxnSp>
        <p:nvCxnSpPr>
          <p:cNvPr id="197" name="Straight Arrow Connector 196"/>
          <p:cNvCxnSpPr>
            <a:cxnSpLocks noChangeAspect="1"/>
          </p:cNvCxnSpPr>
          <p:nvPr/>
        </p:nvCxnSpPr>
        <p:spPr bwMode="auto">
          <a:xfrm>
            <a:off x="5664678" y="2308703"/>
            <a:ext cx="897304" cy="42503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lg"/>
            <a:tailEnd type="stealth" w="med" len="lg"/>
          </a:ln>
          <a:effectLst/>
        </p:spPr>
      </p:cxnSp>
      <p:cxnSp>
        <p:nvCxnSpPr>
          <p:cNvPr id="198" name="Straight Arrow Connector 197"/>
          <p:cNvCxnSpPr>
            <a:cxnSpLocks noChangeAspect="1"/>
          </p:cNvCxnSpPr>
          <p:nvPr/>
        </p:nvCxnSpPr>
        <p:spPr bwMode="auto">
          <a:xfrm>
            <a:off x="5732263" y="2807601"/>
            <a:ext cx="655032" cy="31028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lg"/>
            <a:tailEnd type="stealth" w="med" len="lg"/>
          </a:ln>
          <a:effectLst/>
        </p:spPr>
      </p:cxnSp>
      <p:cxnSp>
        <p:nvCxnSpPr>
          <p:cNvPr id="199" name="Straight Arrow Connector 198"/>
          <p:cNvCxnSpPr>
            <a:cxnSpLocks noChangeAspect="1"/>
          </p:cNvCxnSpPr>
          <p:nvPr/>
        </p:nvCxnSpPr>
        <p:spPr bwMode="auto">
          <a:xfrm>
            <a:off x="5628738" y="2637941"/>
            <a:ext cx="740186" cy="35061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lg"/>
            <a:tailEnd type="stealth" w="med" len="lg"/>
          </a:ln>
          <a:effectLst/>
        </p:spPr>
      </p:cxnSp>
      <p:cxnSp>
        <p:nvCxnSpPr>
          <p:cNvPr id="200" name="Straight Arrow Connector 199"/>
          <p:cNvCxnSpPr>
            <a:cxnSpLocks noChangeAspect="1"/>
          </p:cNvCxnSpPr>
          <p:nvPr/>
        </p:nvCxnSpPr>
        <p:spPr bwMode="auto">
          <a:xfrm>
            <a:off x="7637252" y="3273425"/>
            <a:ext cx="1180029" cy="55896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med" len="lg"/>
            <a:tailEnd type="none" w="med" len="lg"/>
          </a:ln>
          <a:effectLst/>
        </p:spPr>
      </p:cxnSp>
      <p:cxnSp>
        <p:nvCxnSpPr>
          <p:cNvPr id="203" name="Straight Arrow Connector 202"/>
          <p:cNvCxnSpPr>
            <a:cxnSpLocks noChangeAspect="1"/>
          </p:cNvCxnSpPr>
          <p:nvPr/>
        </p:nvCxnSpPr>
        <p:spPr bwMode="auto">
          <a:xfrm>
            <a:off x="7467604" y="3637178"/>
            <a:ext cx="767019" cy="36332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med" len="lg"/>
            <a:tailEnd type="none" w="med" len="lg"/>
          </a:ln>
          <a:effectLst/>
        </p:spPr>
      </p:cxnSp>
      <p:cxnSp>
        <p:nvCxnSpPr>
          <p:cNvPr id="204" name="Straight Arrow Connector 203"/>
          <p:cNvCxnSpPr>
            <a:cxnSpLocks noChangeAspect="1"/>
          </p:cNvCxnSpPr>
          <p:nvPr/>
        </p:nvCxnSpPr>
        <p:spPr bwMode="auto">
          <a:xfrm>
            <a:off x="7466168" y="3493402"/>
            <a:ext cx="979424" cy="46393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med" len="lg"/>
            <a:tailEnd type="none" w="med" len="lg"/>
          </a:ln>
          <a:effectLst/>
        </p:spPr>
      </p:cxnSp>
      <p:graphicFrame>
        <p:nvGraphicFramePr>
          <p:cNvPr id="205" name="Object 2"/>
          <p:cNvGraphicFramePr>
            <a:graphicFrameLocks noChangeAspect="1"/>
          </p:cNvGraphicFramePr>
          <p:nvPr/>
        </p:nvGraphicFramePr>
        <p:xfrm>
          <a:off x="5943600" y="1749425"/>
          <a:ext cx="609600" cy="723900"/>
        </p:xfrm>
        <a:graphic>
          <a:graphicData uri="http://schemas.openxmlformats.org/presentationml/2006/ole">
            <p:oleObj spid="_x0000_s24595" name="Equation" r:id="rId12" imgW="203040" imgH="241200" progId="Equation.DSMT4">
              <p:embed/>
            </p:oleObj>
          </a:graphicData>
        </a:graphic>
      </p:graphicFrame>
      <p:graphicFrame>
        <p:nvGraphicFramePr>
          <p:cNvPr id="206" name="Object 3"/>
          <p:cNvGraphicFramePr>
            <a:graphicFrameLocks noChangeAspect="1"/>
          </p:cNvGraphicFramePr>
          <p:nvPr/>
        </p:nvGraphicFramePr>
        <p:xfrm>
          <a:off x="7467600" y="4035425"/>
          <a:ext cx="1546225" cy="612775"/>
        </p:xfrm>
        <a:graphic>
          <a:graphicData uri="http://schemas.openxmlformats.org/presentationml/2006/ole">
            <p:oleObj spid="_x0000_s24596" name="Equation" r:id="rId13" imgW="609480" imgH="241200" progId="Equation.DSMT4">
              <p:embed/>
            </p:oleObj>
          </a:graphicData>
        </a:graphic>
      </p:graphicFrame>
      <p:cxnSp>
        <p:nvCxnSpPr>
          <p:cNvPr id="207" name="Straight Connector 206"/>
          <p:cNvCxnSpPr>
            <a:cxnSpLocks noChangeAspect="1"/>
          </p:cNvCxnSpPr>
          <p:nvPr/>
        </p:nvCxnSpPr>
        <p:spPr bwMode="auto">
          <a:xfrm>
            <a:off x="5223296" y="1939504"/>
            <a:ext cx="511150" cy="24534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8" name="Straight Connector 207"/>
          <p:cNvCxnSpPr>
            <a:cxnSpLocks noChangeAspect="1"/>
          </p:cNvCxnSpPr>
          <p:nvPr/>
        </p:nvCxnSpPr>
        <p:spPr bwMode="auto">
          <a:xfrm>
            <a:off x="4919930" y="2126408"/>
            <a:ext cx="511150" cy="24534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9" name="Straight Connector 208"/>
          <p:cNvCxnSpPr>
            <a:cxnSpLocks noChangeAspect="1"/>
          </p:cNvCxnSpPr>
          <p:nvPr/>
        </p:nvCxnSpPr>
        <p:spPr bwMode="auto">
          <a:xfrm flipV="1">
            <a:off x="5105399" y="2022895"/>
            <a:ext cx="307238" cy="17876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sm" len="lg"/>
            <a:tailEnd type="stealth" w="sm" len="lg"/>
          </a:ln>
          <a:effectLst/>
        </p:spPr>
      </p:cxnSp>
      <p:cxnSp>
        <p:nvCxnSpPr>
          <p:cNvPr id="210" name="Straight Connector 209"/>
          <p:cNvCxnSpPr>
            <a:cxnSpLocks noChangeAspect="1"/>
          </p:cNvCxnSpPr>
          <p:nvPr/>
        </p:nvCxnSpPr>
        <p:spPr bwMode="auto">
          <a:xfrm flipV="1">
            <a:off x="6804835" y="2324518"/>
            <a:ext cx="512064" cy="29793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1" name="Straight Connector 210"/>
          <p:cNvCxnSpPr>
            <a:cxnSpLocks noChangeAspect="1"/>
          </p:cNvCxnSpPr>
          <p:nvPr/>
        </p:nvCxnSpPr>
        <p:spPr bwMode="auto">
          <a:xfrm flipV="1">
            <a:off x="7861002" y="2826019"/>
            <a:ext cx="512064" cy="29793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2" name="Straight Connector 211"/>
          <p:cNvCxnSpPr>
            <a:cxnSpLocks noChangeAspect="1"/>
          </p:cNvCxnSpPr>
          <p:nvPr/>
        </p:nvCxnSpPr>
        <p:spPr bwMode="auto">
          <a:xfrm>
            <a:off x="7176976" y="2411352"/>
            <a:ext cx="1034186" cy="49641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sm" len="lg"/>
            <a:tailEnd type="stealth" w="med" len="lg"/>
          </a:ln>
          <a:effectLst/>
        </p:spPr>
      </p:cxnSp>
      <p:graphicFrame>
        <p:nvGraphicFramePr>
          <p:cNvPr id="213" name="Object 18"/>
          <p:cNvGraphicFramePr>
            <a:graphicFrameLocks noChangeAspect="1"/>
          </p:cNvGraphicFramePr>
          <p:nvPr/>
        </p:nvGraphicFramePr>
        <p:xfrm>
          <a:off x="7620000" y="2227052"/>
          <a:ext cx="547688" cy="515938"/>
        </p:xfrm>
        <a:graphic>
          <a:graphicData uri="http://schemas.openxmlformats.org/presentationml/2006/ole">
            <p:oleObj spid="_x0000_s24597" name="Equation" r:id="rId14" imgW="215640" imgH="203040" progId="Equation.DSMT4">
              <p:embed/>
            </p:oleObj>
          </a:graphicData>
        </a:graphic>
      </p:graphicFrame>
      <p:sp>
        <p:nvSpPr>
          <p:cNvPr id="214" name="TextBox 213"/>
          <p:cNvSpPr txBox="1"/>
          <p:nvPr/>
        </p:nvSpPr>
        <p:spPr>
          <a:xfrm>
            <a:off x="4947242" y="1835992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cxnSp>
        <p:nvCxnSpPr>
          <p:cNvPr id="215" name="Straight Connector 214"/>
          <p:cNvCxnSpPr>
            <a:cxnSpLocks noChangeAspect="1"/>
          </p:cNvCxnSpPr>
          <p:nvPr/>
        </p:nvCxnSpPr>
        <p:spPr bwMode="auto">
          <a:xfrm flipV="1">
            <a:off x="5824270" y="3157270"/>
            <a:ext cx="512064" cy="29793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6" name="Straight Connector 215"/>
          <p:cNvCxnSpPr>
            <a:cxnSpLocks noChangeAspect="1"/>
          </p:cNvCxnSpPr>
          <p:nvPr/>
        </p:nvCxnSpPr>
        <p:spPr bwMode="auto">
          <a:xfrm flipV="1">
            <a:off x="5807018" y="2888408"/>
            <a:ext cx="512064" cy="29793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8" name="Straight Arrow Connector 217"/>
          <p:cNvCxnSpPr>
            <a:cxnSpLocks noChangeAspect="1"/>
          </p:cNvCxnSpPr>
          <p:nvPr/>
        </p:nvCxnSpPr>
        <p:spPr bwMode="auto">
          <a:xfrm rot="5400000">
            <a:off x="5814203" y="3252163"/>
            <a:ext cx="274320" cy="114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sm" len="lg"/>
            <a:tailEnd type="stealth" w="sm" len="lg"/>
          </a:ln>
          <a:effectLst/>
        </p:spPr>
      </p:cxnSp>
      <p:sp>
        <p:nvSpPr>
          <p:cNvPr id="219" name="TextBox 218"/>
          <p:cNvSpPr txBox="1"/>
          <p:nvPr/>
        </p:nvSpPr>
        <p:spPr>
          <a:xfrm>
            <a:off x="5486400" y="3124200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</a:t>
            </a:r>
            <a:r>
              <a:rPr lang="en-US" baseline="-25000" dirty="0" err="1" smtClean="0"/>
              <a:t>f</a:t>
            </a:r>
            <a:endParaRPr lang="en-US" dirty="0"/>
          </a:p>
        </p:txBody>
      </p:sp>
      <p:cxnSp>
        <p:nvCxnSpPr>
          <p:cNvPr id="220" name="Straight Connector 219"/>
          <p:cNvCxnSpPr>
            <a:cxnSpLocks noChangeAspect="1"/>
          </p:cNvCxnSpPr>
          <p:nvPr/>
        </p:nvCxnSpPr>
        <p:spPr bwMode="auto">
          <a:xfrm>
            <a:off x="6511505" y="3032182"/>
            <a:ext cx="858374" cy="41202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lg"/>
            <a:tailEnd type="triangle" w="med" len="lg"/>
          </a:ln>
          <a:effectLst/>
        </p:spPr>
      </p:cxnSp>
      <p:graphicFrame>
        <p:nvGraphicFramePr>
          <p:cNvPr id="24598" name="Object 22"/>
          <p:cNvGraphicFramePr>
            <a:graphicFrameLocks noChangeAspect="1"/>
          </p:cNvGraphicFramePr>
          <p:nvPr/>
        </p:nvGraphicFramePr>
        <p:xfrm>
          <a:off x="6303963" y="3305175"/>
          <a:ext cx="741362" cy="612775"/>
        </p:xfrm>
        <a:graphic>
          <a:graphicData uri="http://schemas.openxmlformats.org/presentationml/2006/ole">
            <p:oleObj spid="_x0000_s24598" name="Equation" r:id="rId15" imgW="291960" imgH="241200" progId="Equation.DSMT4">
              <p:embed/>
            </p:oleObj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Straight Connector 241"/>
          <p:cNvCxnSpPr/>
          <p:nvPr/>
        </p:nvCxnSpPr>
        <p:spPr bwMode="auto">
          <a:xfrm rot="5400000">
            <a:off x="6362700" y="4610100"/>
            <a:ext cx="14478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3" name="Straight Connector 242"/>
          <p:cNvCxnSpPr/>
          <p:nvPr/>
        </p:nvCxnSpPr>
        <p:spPr bwMode="auto">
          <a:xfrm rot="5400000">
            <a:off x="6591300" y="4457700"/>
            <a:ext cx="14478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2" name="Freeform 121"/>
          <p:cNvSpPr/>
          <p:nvPr/>
        </p:nvSpPr>
        <p:spPr bwMode="auto">
          <a:xfrm>
            <a:off x="1794296" y="3124200"/>
            <a:ext cx="1285103" cy="635490"/>
          </a:xfrm>
          <a:custGeom>
            <a:avLst/>
            <a:gdLst>
              <a:gd name="connsiteX0" fmla="*/ 1069742 w 1285103"/>
              <a:gd name="connsiteY0" fmla="*/ 635490 h 635490"/>
              <a:gd name="connsiteX1" fmla="*/ 1285103 w 1285103"/>
              <a:gd name="connsiteY1" fmla="*/ 515453 h 635490"/>
              <a:gd name="connsiteX2" fmla="*/ 208300 w 1285103"/>
              <a:gd name="connsiteY2" fmla="*/ 0 h 635490"/>
              <a:gd name="connsiteX3" fmla="*/ 0 w 1285103"/>
              <a:gd name="connsiteY3" fmla="*/ 123567 h 635490"/>
              <a:gd name="connsiteX4" fmla="*/ 1069742 w 1285103"/>
              <a:gd name="connsiteY4" fmla="*/ 635490 h 63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5103" h="635490">
                <a:moveTo>
                  <a:pt x="1069742" y="635490"/>
                </a:moveTo>
                <a:lnTo>
                  <a:pt x="1285103" y="515453"/>
                </a:lnTo>
                <a:lnTo>
                  <a:pt x="208300" y="0"/>
                </a:lnTo>
                <a:lnTo>
                  <a:pt x="0" y="123567"/>
                </a:lnTo>
                <a:lnTo>
                  <a:pt x="1069742" y="635490"/>
                </a:lnTo>
                <a:close/>
              </a:path>
            </a:pathLst>
          </a:custGeom>
          <a:solidFill>
            <a:srgbClr val="3366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grpSp>
        <p:nvGrpSpPr>
          <p:cNvPr id="5" name="Group 306"/>
          <p:cNvGrpSpPr/>
          <p:nvPr/>
        </p:nvGrpSpPr>
        <p:grpSpPr>
          <a:xfrm>
            <a:off x="1252270" y="2261794"/>
            <a:ext cx="2373119" cy="2523268"/>
            <a:chOff x="4495800" y="2057400"/>
            <a:chExt cx="2373119" cy="2523268"/>
          </a:xfrm>
        </p:grpSpPr>
        <p:cxnSp>
          <p:nvCxnSpPr>
            <p:cNvPr id="260" name="Straight Connector 259"/>
            <p:cNvCxnSpPr/>
            <p:nvPr/>
          </p:nvCxnSpPr>
          <p:spPr bwMode="auto">
            <a:xfrm flipV="1">
              <a:off x="4495800" y="3818668"/>
              <a:ext cx="1321308" cy="7620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2" name="Straight Connector 271"/>
            <p:cNvCxnSpPr>
              <a:cxnSpLocks noChangeAspect="1"/>
            </p:cNvCxnSpPr>
            <p:nvPr/>
          </p:nvCxnSpPr>
          <p:spPr bwMode="auto">
            <a:xfrm>
              <a:off x="5821538" y="3810000"/>
              <a:ext cx="1047381" cy="50274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1" name="Straight Connector 290"/>
            <p:cNvCxnSpPr>
              <a:cxnSpLocks noChangeAspect="1"/>
            </p:cNvCxnSpPr>
            <p:nvPr/>
          </p:nvCxnSpPr>
          <p:spPr bwMode="auto">
            <a:xfrm>
              <a:off x="5812875" y="3561555"/>
              <a:ext cx="502743" cy="241319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2" name="Straight Connector 291"/>
            <p:cNvCxnSpPr>
              <a:cxnSpLocks noChangeAspect="1"/>
            </p:cNvCxnSpPr>
            <p:nvPr/>
          </p:nvCxnSpPr>
          <p:spPr bwMode="auto">
            <a:xfrm flipV="1">
              <a:off x="5257803" y="3555396"/>
              <a:ext cx="554949" cy="32004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4" name="Straight Connector 293"/>
            <p:cNvCxnSpPr/>
            <p:nvPr/>
          </p:nvCxnSpPr>
          <p:spPr bwMode="auto">
            <a:xfrm rot="5400000" flipH="1" flipV="1">
              <a:off x="5702904" y="3682698"/>
              <a:ext cx="22860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5" name="Straight Connector 294"/>
            <p:cNvCxnSpPr>
              <a:cxnSpLocks noChangeAspect="1"/>
            </p:cNvCxnSpPr>
            <p:nvPr/>
          </p:nvCxnSpPr>
          <p:spPr bwMode="auto">
            <a:xfrm flipV="1">
              <a:off x="5257800" y="2312004"/>
              <a:ext cx="554949" cy="32004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6" name="Straight Connector 295"/>
            <p:cNvCxnSpPr>
              <a:cxnSpLocks noChangeAspect="1"/>
            </p:cNvCxnSpPr>
            <p:nvPr/>
          </p:nvCxnSpPr>
          <p:spPr bwMode="auto">
            <a:xfrm flipV="1">
              <a:off x="4500134" y="2760536"/>
              <a:ext cx="554949" cy="32004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7" name="Straight Connector 296"/>
            <p:cNvCxnSpPr/>
            <p:nvPr/>
          </p:nvCxnSpPr>
          <p:spPr bwMode="auto">
            <a:xfrm rot="5400000" flipH="1" flipV="1">
              <a:off x="5685568" y="2180368"/>
              <a:ext cx="22860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9" name="Straight Connector 298"/>
            <p:cNvCxnSpPr/>
            <p:nvPr/>
          </p:nvCxnSpPr>
          <p:spPr bwMode="auto">
            <a:xfrm rot="5400000">
              <a:off x="4631436" y="3262742"/>
              <a:ext cx="125272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0" name="Straight Connector 299"/>
            <p:cNvCxnSpPr/>
            <p:nvPr/>
          </p:nvCxnSpPr>
          <p:spPr bwMode="auto">
            <a:xfrm rot="5400000">
              <a:off x="4767882" y="3043524"/>
              <a:ext cx="54864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1" name="Straight Connector 300"/>
            <p:cNvCxnSpPr>
              <a:cxnSpLocks noChangeAspect="1"/>
            </p:cNvCxnSpPr>
            <p:nvPr/>
          </p:nvCxnSpPr>
          <p:spPr bwMode="auto">
            <a:xfrm>
              <a:off x="5808536" y="2316338"/>
              <a:ext cx="1047381" cy="50274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2" name="Straight Connector 301"/>
            <p:cNvCxnSpPr>
              <a:cxnSpLocks noChangeAspect="1"/>
            </p:cNvCxnSpPr>
            <p:nvPr/>
          </p:nvCxnSpPr>
          <p:spPr bwMode="auto">
            <a:xfrm>
              <a:off x="5808536" y="2057400"/>
              <a:ext cx="1047381" cy="50274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3" name="Straight Connector 302"/>
            <p:cNvCxnSpPr>
              <a:cxnSpLocks noChangeAspect="1"/>
            </p:cNvCxnSpPr>
            <p:nvPr/>
          </p:nvCxnSpPr>
          <p:spPr bwMode="auto">
            <a:xfrm>
              <a:off x="5046536" y="2773538"/>
              <a:ext cx="1047381" cy="50274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4" name="Straight Connector 303"/>
            <p:cNvCxnSpPr>
              <a:cxnSpLocks noChangeAspect="1"/>
            </p:cNvCxnSpPr>
            <p:nvPr/>
          </p:nvCxnSpPr>
          <p:spPr bwMode="auto">
            <a:xfrm>
              <a:off x="5262134" y="2647142"/>
              <a:ext cx="1047381" cy="50274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5" name="Straight Connector 304"/>
            <p:cNvCxnSpPr>
              <a:cxnSpLocks noChangeAspect="1"/>
            </p:cNvCxnSpPr>
            <p:nvPr/>
          </p:nvCxnSpPr>
          <p:spPr bwMode="auto">
            <a:xfrm>
              <a:off x="5262134" y="3886200"/>
              <a:ext cx="1047381" cy="50274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" name="Group 199"/>
          <p:cNvGrpSpPr/>
          <p:nvPr/>
        </p:nvGrpSpPr>
        <p:grpSpPr>
          <a:xfrm>
            <a:off x="1295400" y="2286000"/>
            <a:ext cx="2373782" cy="3039466"/>
            <a:chOff x="5878348" y="2287219"/>
            <a:chExt cx="2373782" cy="3039466"/>
          </a:xfrm>
          <a:solidFill>
            <a:schemeClr val="accent1">
              <a:lumMod val="60000"/>
              <a:lumOff val="40000"/>
              <a:alpha val="50000"/>
            </a:schemeClr>
          </a:solidFill>
        </p:grpSpPr>
        <p:sp>
          <p:nvSpPr>
            <p:cNvPr id="179" name="Freeform 178"/>
            <p:cNvSpPr/>
            <p:nvPr/>
          </p:nvSpPr>
          <p:spPr bwMode="auto">
            <a:xfrm>
              <a:off x="6939052" y="2802941"/>
              <a:ext cx="1313078" cy="2523744"/>
            </a:xfrm>
            <a:custGeom>
              <a:avLst/>
              <a:gdLst>
                <a:gd name="connsiteX0" fmla="*/ 0 w 1313078"/>
                <a:gd name="connsiteY0" fmla="*/ 2523744 h 2523744"/>
                <a:gd name="connsiteX1" fmla="*/ 1309421 w 1313078"/>
                <a:gd name="connsiteY1" fmla="*/ 1770278 h 2523744"/>
                <a:gd name="connsiteX2" fmla="*/ 1313078 w 1313078"/>
                <a:gd name="connsiteY2" fmla="*/ 1506931 h 2523744"/>
                <a:gd name="connsiteX3" fmla="*/ 757123 w 1313078"/>
                <a:gd name="connsiteY3" fmla="*/ 1825142 h 2523744"/>
                <a:gd name="connsiteX4" fmla="*/ 764438 w 1313078"/>
                <a:gd name="connsiteY4" fmla="*/ 585216 h 2523744"/>
                <a:gd name="connsiteX5" fmla="*/ 1309421 w 1313078"/>
                <a:gd name="connsiteY5" fmla="*/ 263347 h 2523744"/>
                <a:gd name="connsiteX6" fmla="*/ 1309421 w 1313078"/>
                <a:gd name="connsiteY6" fmla="*/ 0 h 2523744"/>
                <a:gd name="connsiteX7" fmla="*/ 7315 w 1313078"/>
                <a:gd name="connsiteY7" fmla="*/ 753465 h 2523744"/>
                <a:gd name="connsiteX8" fmla="*/ 7315 w 1313078"/>
                <a:gd name="connsiteY8" fmla="*/ 1020470 h 2523744"/>
                <a:gd name="connsiteX9" fmla="*/ 552297 w 1313078"/>
                <a:gd name="connsiteY9" fmla="*/ 705917 h 2523744"/>
                <a:gd name="connsiteX10" fmla="*/ 552297 w 1313078"/>
                <a:gd name="connsiteY10" fmla="*/ 1949501 h 2523744"/>
                <a:gd name="connsiteX11" fmla="*/ 3657 w 1313078"/>
                <a:gd name="connsiteY11" fmla="*/ 2267712 h 2523744"/>
                <a:gd name="connsiteX12" fmla="*/ 0 w 1313078"/>
                <a:gd name="connsiteY12" fmla="*/ 2523744 h 252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3078" h="2523744">
                  <a:moveTo>
                    <a:pt x="0" y="2523744"/>
                  </a:moveTo>
                  <a:lnTo>
                    <a:pt x="1309421" y="1770278"/>
                  </a:lnTo>
                  <a:lnTo>
                    <a:pt x="1313078" y="1506931"/>
                  </a:lnTo>
                  <a:lnTo>
                    <a:pt x="757123" y="1825142"/>
                  </a:lnTo>
                  <a:cubicBezTo>
                    <a:pt x="759561" y="1411833"/>
                    <a:pt x="762000" y="998525"/>
                    <a:pt x="764438" y="585216"/>
                  </a:cubicBezTo>
                  <a:lnTo>
                    <a:pt x="1309421" y="263347"/>
                  </a:lnTo>
                  <a:lnTo>
                    <a:pt x="1309421" y="0"/>
                  </a:lnTo>
                  <a:lnTo>
                    <a:pt x="7315" y="753465"/>
                  </a:lnTo>
                  <a:lnTo>
                    <a:pt x="7315" y="1020470"/>
                  </a:lnTo>
                  <a:lnTo>
                    <a:pt x="552297" y="705917"/>
                  </a:lnTo>
                  <a:lnTo>
                    <a:pt x="552297" y="1949501"/>
                  </a:lnTo>
                  <a:lnTo>
                    <a:pt x="3657" y="2267712"/>
                  </a:lnTo>
                  <a:cubicBezTo>
                    <a:pt x="4876" y="2351837"/>
                    <a:pt x="6096" y="2435961"/>
                    <a:pt x="0" y="2523744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180" name="Freeform 179"/>
            <p:cNvSpPr/>
            <p:nvPr/>
          </p:nvSpPr>
          <p:spPr bwMode="auto">
            <a:xfrm>
              <a:off x="5882005" y="3040685"/>
              <a:ext cx="1068020" cy="782726"/>
            </a:xfrm>
            <a:custGeom>
              <a:avLst/>
              <a:gdLst>
                <a:gd name="connsiteX0" fmla="*/ 1060704 w 1068020"/>
                <a:gd name="connsiteY0" fmla="*/ 782726 h 782726"/>
                <a:gd name="connsiteX1" fmla="*/ 0 w 1068020"/>
                <a:gd name="connsiteY1" fmla="*/ 267005 h 782726"/>
                <a:gd name="connsiteX2" fmla="*/ 0 w 1068020"/>
                <a:gd name="connsiteY2" fmla="*/ 0 h 782726"/>
                <a:gd name="connsiteX3" fmla="*/ 1068020 w 1068020"/>
                <a:gd name="connsiteY3" fmla="*/ 519379 h 782726"/>
                <a:gd name="connsiteX4" fmla="*/ 1060704 w 1068020"/>
                <a:gd name="connsiteY4" fmla="*/ 782726 h 78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020" h="782726">
                  <a:moveTo>
                    <a:pt x="1060704" y="782726"/>
                  </a:moveTo>
                  <a:lnTo>
                    <a:pt x="0" y="267005"/>
                  </a:lnTo>
                  <a:lnTo>
                    <a:pt x="0" y="0"/>
                  </a:lnTo>
                  <a:lnTo>
                    <a:pt x="1068020" y="519379"/>
                  </a:lnTo>
                  <a:cubicBezTo>
                    <a:pt x="1066801" y="607161"/>
                    <a:pt x="1065581" y="694944"/>
                    <a:pt x="1060704" y="782726"/>
                  </a:cubicBezTo>
                  <a:close/>
                </a:path>
              </a:pathLst>
            </a:cu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181" name="Freeform 180"/>
            <p:cNvSpPr/>
            <p:nvPr/>
          </p:nvSpPr>
          <p:spPr bwMode="auto">
            <a:xfrm>
              <a:off x="5878348" y="4554931"/>
              <a:ext cx="1068019" cy="768096"/>
            </a:xfrm>
            <a:custGeom>
              <a:avLst/>
              <a:gdLst>
                <a:gd name="connsiteX0" fmla="*/ 1060704 w 1068019"/>
                <a:gd name="connsiteY0" fmla="*/ 768096 h 768096"/>
                <a:gd name="connsiteX1" fmla="*/ 1068019 w 1068019"/>
                <a:gd name="connsiteY1" fmla="*/ 515722 h 768096"/>
                <a:gd name="connsiteX2" fmla="*/ 0 w 1068019"/>
                <a:gd name="connsiteY2" fmla="*/ 0 h 768096"/>
                <a:gd name="connsiteX3" fmla="*/ 0 w 1068019"/>
                <a:gd name="connsiteY3" fmla="*/ 259690 h 768096"/>
                <a:gd name="connsiteX4" fmla="*/ 1060704 w 1068019"/>
                <a:gd name="connsiteY4" fmla="*/ 768096 h 76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019" h="768096">
                  <a:moveTo>
                    <a:pt x="1060704" y="768096"/>
                  </a:moveTo>
                  <a:lnTo>
                    <a:pt x="1068019" y="515722"/>
                  </a:lnTo>
                  <a:lnTo>
                    <a:pt x="0" y="0"/>
                  </a:lnTo>
                  <a:lnTo>
                    <a:pt x="0" y="259690"/>
                  </a:lnTo>
                  <a:lnTo>
                    <a:pt x="1060704" y="768096"/>
                  </a:lnTo>
                  <a:close/>
                </a:path>
              </a:pathLst>
            </a:cu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182" name="Freeform 181"/>
            <p:cNvSpPr/>
            <p:nvPr/>
          </p:nvSpPr>
          <p:spPr bwMode="auto">
            <a:xfrm>
              <a:off x="5882005" y="4236720"/>
              <a:ext cx="1605687" cy="826618"/>
            </a:xfrm>
            <a:custGeom>
              <a:avLst/>
              <a:gdLst>
                <a:gd name="connsiteX0" fmla="*/ 1064362 w 1605687"/>
                <a:gd name="connsiteY0" fmla="*/ 826618 h 826618"/>
                <a:gd name="connsiteX1" fmla="*/ 1605687 w 1605687"/>
                <a:gd name="connsiteY1" fmla="*/ 512064 h 826618"/>
                <a:gd name="connsiteX2" fmla="*/ 537668 w 1605687"/>
                <a:gd name="connsiteY2" fmla="*/ 0 h 826618"/>
                <a:gd name="connsiteX3" fmla="*/ 0 w 1605687"/>
                <a:gd name="connsiteY3" fmla="*/ 310896 h 826618"/>
                <a:gd name="connsiteX4" fmla="*/ 1064362 w 1605687"/>
                <a:gd name="connsiteY4" fmla="*/ 826618 h 82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5687" h="826618">
                  <a:moveTo>
                    <a:pt x="1064362" y="826618"/>
                  </a:moveTo>
                  <a:lnTo>
                    <a:pt x="1605687" y="512064"/>
                  </a:lnTo>
                  <a:lnTo>
                    <a:pt x="537668" y="0"/>
                  </a:lnTo>
                  <a:lnTo>
                    <a:pt x="0" y="310896"/>
                  </a:lnTo>
                  <a:lnTo>
                    <a:pt x="1064362" y="826618"/>
                  </a:lnTo>
                  <a:close/>
                </a:path>
              </a:pathLst>
            </a:cu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183" name="Freeform 182"/>
            <p:cNvSpPr/>
            <p:nvPr/>
          </p:nvSpPr>
          <p:spPr bwMode="auto">
            <a:xfrm>
              <a:off x="6419673" y="3508858"/>
              <a:ext cx="1071676" cy="1239926"/>
            </a:xfrm>
            <a:custGeom>
              <a:avLst/>
              <a:gdLst>
                <a:gd name="connsiteX0" fmla="*/ 1071676 w 1071676"/>
                <a:gd name="connsiteY0" fmla="*/ 1239926 h 1239926"/>
                <a:gd name="connsiteX1" fmla="*/ 1071676 w 1071676"/>
                <a:gd name="connsiteY1" fmla="*/ 0 h 1239926"/>
                <a:gd name="connsiteX2" fmla="*/ 526694 w 1071676"/>
                <a:gd name="connsiteY2" fmla="*/ 325526 h 1239926"/>
                <a:gd name="connsiteX3" fmla="*/ 0 w 1071676"/>
                <a:gd name="connsiteY3" fmla="*/ 69494 h 1239926"/>
                <a:gd name="connsiteX4" fmla="*/ 3657 w 1071676"/>
                <a:gd name="connsiteY4" fmla="*/ 724204 h 1239926"/>
                <a:gd name="connsiteX5" fmla="*/ 1071676 w 1071676"/>
                <a:gd name="connsiteY5" fmla="*/ 1239926 h 1239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676" h="1239926">
                  <a:moveTo>
                    <a:pt x="1071676" y="1239926"/>
                  </a:moveTo>
                  <a:lnTo>
                    <a:pt x="1071676" y="0"/>
                  </a:lnTo>
                  <a:lnTo>
                    <a:pt x="526694" y="325526"/>
                  </a:lnTo>
                  <a:lnTo>
                    <a:pt x="0" y="69494"/>
                  </a:lnTo>
                  <a:lnTo>
                    <a:pt x="3657" y="724204"/>
                  </a:lnTo>
                  <a:lnTo>
                    <a:pt x="1071676" y="1239926"/>
                  </a:lnTo>
                  <a:close/>
                </a:path>
              </a:pathLst>
            </a:cu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184" name="Freeform 183"/>
            <p:cNvSpPr/>
            <p:nvPr/>
          </p:nvSpPr>
          <p:spPr bwMode="auto">
            <a:xfrm>
              <a:off x="7699833" y="4053840"/>
              <a:ext cx="544982" cy="566928"/>
            </a:xfrm>
            <a:custGeom>
              <a:avLst/>
              <a:gdLst>
                <a:gd name="connsiteX0" fmla="*/ 0 w 544982"/>
                <a:gd name="connsiteY0" fmla="*/ 566928 h 566928"/>
                <a:gd name="connsiteX1" fmla="*/ 544982 w 544982"/>
                <a:gd name="connsiteY1" fmla="*/ 256032 h 566928"/>
                <a:gd name="connsiteX2" fmla="*/ 7315 w 544982"/>
                <a:gd name="connsiteY2" fmla="*/ 0 h 566928"/>
                <a:gd name="connsiteX3" fmla="*/ 0 w 544982"/>
                <a:gd name="connsiteY3" fmla="*/ 566928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982" h="566928">
                  <a:moveTo>
                    <a:pt x="0" y="566928"/>
                  </a:moveTo>
                  <a:lnTo>
                    <a:pt x="544982" y="256032"/>
                  </a:lnTo>
                  <a:lnTo>
                    <a:pt x="7315" y="0"/>
                  </a:lnTo>
                  <a:cubicBezTo>
                    <a:pt x="4877" y="188976"/>
                    <a:pt x="2438" y="377952"/>
                    <a:pt x="0" y="566928"/>
                  </a:cubicBezTo>
                  <a:close/>
                </a:path>
              </a:pathLst>
            </a:cu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185" name="Freeform 184"/>
            <p:cNvSpPr/>
            <p:nvPr/>
          </p:nvSpPr>
          <p:spPr bwMode="auto">
            <a:xfrm>
              <a:off x="5878348" y="2287219"/>
              <a:ext cx="2362809" cy="1269187"/>
            </a:xfrm>
            <a:custGeom>
              <a:avLst/>
              <a:gdLst>
                <a:gd name="connsiteX0" fmla="*/ 1071677 w 2362809"/>
                <a:gd name="connsiteY0" fmla="*/ 1269187 h 1269187"/>
                <a:gd name="connsiteX1" fmla="*/ 2362809 w 2362809"/>
                <a:gd name="connsiteY1" fmla="*/ 512064 h 1269187"/>
                <a:gd name="connsiteX2" fmla="*/ 1302105 w 2362809"/>
                <a:gd name="connsiteY2" fmla="*/ 0 h 1269187"/>
                <a:gd name="connsiteX3" fmla="*/ 0 w 2362809"/>
                <a:gd name="connsiteY3" fmla="*/ 749808 h 1269187"/>
                <a:gd name="connsiteX4" fmla="*/ 1071677 w 2362809"/>
                <a:gd name="connsiteY4" fmla="*/ 1269187 h 12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2809" h="1269187">
                  <a:moveTo>
                    <a:pt x="1071677" y="1269187"/>
                  </a:moveTo>
                  <a:lnTo>
                    <a:pt x="2362809" y="512064"/>
                  </a:lnTo>
                  <a:lnTo>
                    <a:pt x="1302105" y="0"/>
                  </a:lnTo>
                  <a:lnTo>
                    <a:pt x="0" y="749808"/>
                  </a:lnTo>
                  <a:lnTo>
                    <a:pt x="1071677" y="1269187"/>
                  </a:lnTo>
                  <a:close/>
                </a:path>
              </a:pathLst>
            </a:cu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33400"/>
            <a:ext cx="8686800" cy="682625"/>
          </a:xfrm>
        </p:spPr>
        <p:txBody>
          <a:bodyPr/>
          <a:lstStyle/>
          <a:p>
            <a:r>
              <a:rPr lang="en-US" dirty="0" smtClean="0"/>
              <a:t>Equilibrium in Web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ESC023: Mechanics of Materials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629400" y="6096000"/>
            <a:ext cx="1905000" cy="457200"/>
          </a:xfrm>
        </p:spPr>
        <p:txBody>
          <a:bodyPr/>
          <a:lstStyle/>
          <a:p>
            <a:pPr>
              <a:defRPr/>
            </a:pPr>
            <a:fld id="{15310127-E816-4F31-AE44-30522B801B89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grpSp>
        <p:nvGrpSpPr>
          <p:cNvPr id="7" name="Group 56"/>
          <p:cNvGrpSpPr/>
          <p:nvPr/>
        </p:nvGrpSpPr>
        <p:grpSpPr>
          <a:xfrm>
            <a:off x="304800" y="1821846"/>
            <a:ext cx="5180790" cy="4426554"/>
            <a:chOff x="457200" y="1752600"/>
            <a:chExt cx="5180790" cy="4426554"/>
          </a:xfrm>
        </p:grpSpPr>
        <p:cxnSp>
          <p:nvCxnSpPr>
            <p:cNvPr id="58" name="Straight Connector 57"/>
            <p:cNvCxnSpPr>
              <a:cxnSpLocks noChangeAspect="1"/>
            </p:cNvCxnSpPr>
            <p:nvPr/>
          </p:nvCxnSpPr>
          <p:spPr bwMode="auto">
            <a:xfrm flipV="1">
              <a:off x="1000914" y="3810000"/>
              <a:ext cx="2082162" cy="121144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med" len="lg"/>
              <a:tailEnd type="none" w="med" len="lg"/>
            </a:ln>
            <a:effectLst/>
          </p:spPr>
        </p:cxnSp>
        <p:cxnSp>
          <p:nvCxnSpPr>
            <p:cNvPr id="59" name="Straight Connector 58"/>
            <p:cNvCxnSpPr/>
            <p:nvPr/>
          </p:nvCxnSpPr>
          <p:spPr bwMode="auto">
            <a:xfrm rot="5400000">
              <a:off x="2127212" y="4775848"/>
              <a:ext cx="192024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med" len="lg"/>
            </a:ln>
            <a:effectLst/>
          </p:spPr>
        </p:cxnSp>
        <p:cxnSp>
          <p:nvCxnSpPr>
            <p:cNvPr id="60" name="Straight Connector 59"/>
            <p:cNvCxnSpPr>
              <a:cxnSpLocks noChangeAspect="1"/>
            </p:cNvCxnSpPr>
            <p:nvPr/>
          </p:nvCxnSpPr>
          <p:spPr bwMode="auto">
            <a:xfrm>
              <a:off x="3093060" y="3823925"/>
              <a:ext cx="2082162" cy="99944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med" len="lg"/>
            </a:ln>
            <a:effectLst/>
          </p:spPr>
        </p:cxnSp>
        <p:sp>
          <p:nvSpPr>
            <p:cNvPr id="61" name="Freeform 60"/>
            <p:cNvSpPr/>
            <p:nvPr/>
          </p:nvSpPr>
          <p:spPr bwMode="auto">
            <a:xfrm>
              <a:off x="2516429" y="2726741"/>
              <a:ext cx="1313078" cy="2523744"/>
            </a:xfrm>
            <a:custGeom>
              <a:avLst/>
              <a:gdLst>
                <a:gd name="connsiteX0" fmla="*/ 0 w 1313078"/>
                <a:gd name="connsiteY0" fmla="*/ 2523744 h 2523744"/>
                <a:gd name="connsiteX1" fmla="*/ 1309421 w 1313078"/>
                <a:gd name="connsiteY1" fmla="*/ 1770278 h 2523744"/>
                <a:gd name="connsiteX2" fmla="*/ 1313078 w 1313078"/>
                <a:gd name="connsiteY2" fmla="*/ 1506931 h 2523744"/>
                <a:gd name="connsiteX3" fmla="*/ 757123 w 1313078"/>
                <a:gd name="connsiteY3" fmla="*/ 1825142 h 2523744"/>
                <a:gd name="connsiteX4" fmla="*/ 764438 w 1313078"/>
                <a:gd name="connsiteY4" fmla="*/ 585216 h 2523744"/>
                <a:gd name="connsiteX5" fmla="*/ 1309421 w 1313078"/>
                <a:gd name="connsiteY5" fmla="*/ 263347 h 2523744"/>
                <a:gd name="connsiteX6" fmla="*/ 1309421 w 1313078"/>
                <a:gd name="connsiteY6" fmla="*/ 0 h 2523744"/>
                <a:gd name="connsiteX7" fmla="*/ 7315 w 1313078"/>
                <a:gd name="connsiteY7" fmla="*/ 753465 h 2523744"/>
                <a:gd name="connsiteX8" fmla="*/ 7315 w 1313078"/>
                <a:gd name="connsiteY8" fmla="*/ 1020470 h 2523744"/>
                <a:gd name="connsiteX9" fmla="*/ 552297 w 1313078"/>
                <a:gd name="connsiteY9" fmla="*/ 705917 h 2523744"/>
                <a:gd name="connsiteX10" fmla="*/ 552297 w 1313078"/>
                <a:gd name="connsiteY10" fmla="*/ 1949501 h 2523744"/>
                <a:gd name="connsiteX11" fmla="*/ 3657 w 1313078"/>
                <a:gd name="connsiteY11" fmla="*/ 2267712 h 2523744"/>
                <a:gd name="connsiteX12" fmla="*/ 0 w 1313078"/>
                <a:gd name="connsiteY12" fmla="*/ 2523744 h 252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3078" h="2523744">
                  <a:moveTo>
                    <a:pt x="0" y="2523744"/>
                  </a:moveTo>
                  <a:lnTo>
                    <a:pt x="1309421" y="1770278"/>
                  </a:lnTo>
                  <a:lnTo>
                    <a:pt x="1313078" y="1506931"/>
                  </a:lnTo>
                  <a:lnTo>
                    <a:pt x="757123" y="1825142"/>
                  </a:lnTo>
                  <a:cubicBezTo>
                    <a:pt x="759561" y="1411833"/>
                    <a:pt x="762000" y="998525"/>
                    <a:pt x="764438" y="585216"/>
                  </a:cubicBezTo>
                  <a:lnTo>
                    <a:pt x="1309421" y="263347"/>
                  </a:lnTo>
                  <a:lnTo>
                    <a:pt x="1309421" y="0"/>
                  </a:lnTo>
                  <a:lnTo>
                    <a:pt x="7315" y="753465"/>
                  </a:lnTo>
                  <a:lnTo>
                    <a:pt x="7315" y="1020470"/>
                  </a:lnTo>
                  <a:lnTo>
                    <a:pt x="552297" y="705917"/>
                  </a:lnTo>
                  <a:lnTo>
                    <a:pt x="552297" y="1949501"/>
                  </a:lnTo>
                  <a:lnTo>
                    <a:pt x="3657" y="2267712"/>
                  </a:lnTo>
                  <a:cubicBezTo>
                    <a:pt x="4876" y="2351837"/>
                    <a:pt x="6096" y="2435961"/>
                    <a:pt x="0" y="2523744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62" name="Freeform 61"/>
            <p:cNvSpPr/>
            <p:nvPr/>
          </p:nvSpPr>
          <p:spPr bwMode="auto">
            <a:xfrm>
              <a:off x="2528180" y="4989210"/>
              <a:ext cx="1172424" cy="823866"/>
            </a:xfrm>
            <a:custGeom>
              <a:avLst/>
              <a:gdLst>
                <a:gd name="connsiteX0" fmla="*/ 0 w 1172424"/>
                <a:gd name="connsiteY0" fmla="*/ 271604 h 823866"/>
                <a:gd name="connsiteX1" fmla="*/ 1172424 w 1172424"/>
                <a:gd name="connsiteY1" fmla="*/ 823866 h 823866"/>
                <a:gd name="connsiteX2" fmla="*/ 828392 w 1172424"/>
                <a:gd name="connsiteY2" fmla="*/ 407406 h 823866"/>
                <a:gd name="connsiteX3" fmla="*/ 4527 w 1172424"/>
                <a:gd name="connsiteY3" fmla="*/ 0 h 823866"/>
                <a:gd name="connsiteX4" fmla="*/ 0 w 1172424"/>
                <a:gd name="connsiteY4" fmla="*/ 271604 h 82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424" h="823866">
                  <a:moveTo>
                    <a:pt x="0" y="271604"/>
                  </a:moveTo>
                  <a:lnTo>
                    <a:pt x="1172424" y="823866"/>
                  </a:lnTo>
                  <a:lnTo>
                    <a:pt x="828392" y="407406"/>
                  </a:lnTo>
                  <a:lnTo>
                    <a:pt x="4527" y="0"/>
                  </a:lnTo>
                  <a:lnTo>
                    <a:pt x="0" y="271604"/>
                  </a:lnTo>
                  <a:close/>
                </a:path>
              </a:pathLst>
            </a:custGeom>
            <a:solidFill>
              <a:srgbClr val="00B0F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63" name="Freeform 62"/>
            <p:cNvSpPr/>
            <p:nvPr/>
          </p:nvSpPr>
          <p:spPr bwMode="auto">
            <a:xfrm>
              <a:off x="3370153" y="4631598"/>
              <a:ext cx="1611516" cy="1158844"/>
            </a:xfrm>
            <a:custGeom>
              <a:avLst/>
              <a:gdLst>
                <a:gd name="connsiteX0" fmla="*/ 0 w 1611516"/>
                <a:gd name="connsiteY0" fmla="*/ 760492 h 1158844"/>
                <a:gd name="connsiteX1" fmla="*/ 1285592 w 1611516"/>
                <a:gd name="connsiteY1" fmla="*/ 0 h 1158844"/>
                <a:gd name="connsiteX2" fmla="*/ 1611516 w 1611516"/>
                <a:gd name="connsiteY2" fmla="*/ 434567 h 1158844"/>
                <a:gd name="connsiteX3" fmla="*/ 325924 w 1611516"/>
                <a:gd name="connsiteY3" fmla="*/ 1158844 h 1158844"/>
                <a:gd name="connsiteX4" fmla="*/ 0 w 1611516"/>
                <a:gd name="connsiteY4" fmla="*/ 760492 h 1158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1516" h="1158844">
                  <a:moveTo>
                    <a:pt x="0" y="760492"/>
                  </a:moveTo>
                  <a:lnTo>
                    <a:pt x="1285592" y="0"/>
                  </a:lnTo>
                  <a:lnTo>
                    <a:pt x="1611516" y="434567"/>
                  </a:lnTo>
                  <a:lnTo>
                    <a:pt x="325924" y="1158844"/>
                  </a:lnTo>
                  <a:lnTo>
                    <a:pt x="0" y="760492"/>
                  </a:lnTo>
                  <a:close/>
                </a:path>
              </a:pathLst>
            </a:custGeom>
            <a:solidFill>
              <a:srgbClr val="00B0F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64" name="Freeform 63"/>
            <p:cNvSpPr/>
            <p:nvPr/>
          </p:nvSpPr>
          <p:spPr bwMode="auto">
            <a:xfrm>
              <a:off x="2532707" y="4676866"/>
              <a:ext cx="1380654" cy="719750"/>
            </a:xfrm>
            <a:custGeom>
              <a:avLst/>
              <a:gdLst>
                <a:gd name="connsiteX0" fmla="*/ 0 w 1380654"/>
                <a:gd name="connsiteY0" fmla="*/ 307818 h 719750"/>
                <a:gd name="connsiteX1" fmla="*/ 841972 w 1380654"/>
                <a:gd name="connsiteY1" fmla="*/ 719750 h 719750"/>
                <a:gd name="connsiteX2" fmla="*/ 1380654 w 1380654"/>
                <a:gd name="connsiteY2" fmla="*/ 402879 h 719750"/>
                <a:gd name="connsiteX3" fmla="*/ 543208 w 1380654"/>
                <a:gd name="connsiteY3" fmla="*/ 0 h 719750"/>
                <a:gd name="connsiteX4" fmla="*/ 0 w 1380654"/>
                <a:gd name="connsiteY4" fmla="*/ 307818 h 7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0654" h="719750">
                  <a:moveTo>
                    <a:pt x="0" y="307818"/>
                  </a:moveTo>
                  <a:lnTo>
                    <a:pt x="841972" y="719750"/>
                  </a:lnTo>
                  <a:lnTo>
                    <a:pt x="1380654" y="402879"/>
                  </a:lnTo>
                  <a:lnTo>
                    <a:pt x="543208" y="0"/>
                  </a:lnTo>
                  <a:lnTo>
                    <a:pt x="0" y="307818"/>
                  </a:lnTo>
                  <a:close/>
                </a:path>
              </a:pathLst>
            </a:custGeom>
            <a:solidFill>
              <a:srgbClr val="00B0F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65" name="Freeform 64"/>
            <p:cNvSpPr/>
            <p:nvPr/>
          </p:nvSpPr>
          <p:spPr bwMode="auto">
            <a:xfrm>
              <a:off x="3075915" y="4047650"/>
              <a:ext cx="837446" cy="1036622"/>
            </a:xfrm>
            <a:custGeom>
              <a:avLst/>
              <a:gdLst>
                <a:gd name="connsiteX0" fmla="*/ 0 w 837446"/>
                <a:gd name="connsiteY0" fmla="*/ 624689 h 1036622"/>
                <a:gd name="connsiteX1" fmla="*/ 837446 w 837446"/>
                <a:gd name="connsiteY1" fmla="*/ 1036622 h 1036622"/>
                <a:gd name="connsiteX2" fmla="*/ 4527 w 837446"/>
                <a:gd name="connsiteY2" fmla="*/ 0 h 1036622"/>
                <a:gd name="connsiteX3" fmla="*/ 0 w 837446"/>
                <a:gd name="connsiteY3" fmla="*/ 624689 h 103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7446" h="1036622">
                  <a:moveTo>
                    <a:pt x="0" y="624689"/>
                  </a:moveTo>
                  <a:lnTo>
                    <a:pt x="837446" y="1036622"/>
                  </a:lnTo>
                  <a:lnTo>
                    <a:pt x="4527" y="0"/>
                  </a:lnTo>
                  <a:lnTo>
                    <a:pt x="0" y="624689"/>
                  </a:lnTo>
                  <a:close/>
                </a:path>
              </a:pathLst>
            </a:custGeom>
            <a:solidFill>
              <a:srgbClr val="00B0F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66" name="Freeform 65"/>
            <p:cNvSpPr/>
            <p:nvPr/>
          </p:nvSpPr>
          <p:spPr bwMode="auto">
            <a:xfrm>
              <a:off x="3071388" y="4029543"/>
              <a:ext cx="1050202" cy="1045675"/>
            </a:xfrm>
            <a:custGeom>
              <a:avLst/>
              <a:gdLst>
                <a:gd name="connsiteX0" fmla="*/ 832919 w 1050202"/>
                <a:gd name="connsiteY0" fmla="*/ 1045675 h 1045675"/>
                <a:gd name="connsiteX1" fmla="*/ 0 w 1050202"/>
                <a:gd name="connsiteY1" fmla="*/ 9053 h 1045675"/>
                <a:gd name="connsiteX2" fmla="*/ 31687 w 1050202"/>
                <a:gd name="connsiteY2" fmla="*/ 0 h 1045675"/>
                <a:gd name="connsiteX3" fmla="*/ 289711 w 1050202"/>
                <a:gd name="connsiteY3" fmla="*/ 122222 h 1045675"/>
                <a:gd name="connsiteX4" fmla="*/ 380246 w 1050202"/>
                <a:gd name="connsiteY4" fmla="*/ 99588 h 1045675"/>
                <a:gd name="connsiteX5" fmla="*/ 1050202 w 1050202"/>
                <a:gd name="connsiteY5" fmla="*/ 937034 h 1045675"/>
                <a:gd name="connsiteX6" fmla="*/ 832919 w 1050202"/>
                <a:gd name="connsiteY6" fmla="*/ 1045675 h 1045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202" h="1045675">
                  <a:moveTo>
                    <a:pt x="832919" y="1045675"/>
                  </a:moveTo>
                  <a:lnTo>
                    <a:pt x="0" y="9053"/>
                  </a:lnTo>
                  <a:lnTo>
                    <a:pt x="31687" y="0"/>
                  </a:lnTo>
                  <a:lnTo>
                    <a:pt x="289711" y="122222"/>
                  </a:lnTo>
                  <a:lnTo>
                    <a:pt x="380246" y="99588"/>
                  </a:lnTo>
                  <a:lnTo>
                    <a:pt x="1050202" y="937034"/>
                  </a:lnTo>
                  <a:lnTo>
                    <a:pt x="832919" y="1045675"/>
                  </a:lnTo>
                  <a:close/>
                </a:path>
              </a:pathLst>
            </a:custGeom>
            <a:solidFill>
              <a:srgbClr val="00B0F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67" name="Freeform 66"/>
            <p:cNvSpPr/>
            <p:nvPr/>
          </p:nvSpPr>
          <p:spPr bwMode="auto">
            <a:xfrm>
              <a:off x="3646283" y="4228719"/>
              <a:ext cx="1013988" cy="724277"/>
            </a:xfrm>
            <a:custGeom>
              <a:avLst/>
              <a:gdLst>
                <a:gd name="connsiteX0" fmla="*/ 1013988 w 1013988"/>
                <a:gd name="connsiteY0" fmla="*/ 393826 h 724277"/>
                <a:gd name="connsiteX1" fmla="*/ 190123 w 1013988"/>
                <a:gd name="connsiteY1" fmla="*/ 0 h 724277"/>
                <a:gd name="connsiteX2" fmla="*/ 0 w 1013988"/>
                <a:gd name="connsiteY2" fmla="*/ 122222 h 724277"/>
                <a:gd name="connsiteX3" fmla="*/ 475307 w 1013988"/>
                <a:gd name="connsiteY3" fmla="*/ 724277 h 724277"/>
                <a:gd name="connsiteX4" fmla="*/ 1013988 w 1013988"/>
                <a:gd name="connsiteY4" fmla="*/ 393826 h 72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3988" h="724277">
                  <a:moveTo>
                    <a:pt x="1013988" y="393826"/>
                  </a:moveTo>
                  <a:lnTo>
                    <a:pt x="190123" y="0"/>
                  </a:lnTo>
                  <a:lnTo>
                    <a:pt x="0" y="122222"/>
                  </a:lnTo>
                  <a:lnTo>
                    <a:pt x="475307" y="724277"/>
                  </a:lnTo>
                  <a:lnTo>
                    <a:pt x="1013988" y="393826"/>
                  </a:lnTo>
                  <a:close/>
                </a:path>
              </a:pathLst>
            </a:custGeom>
            <a:solidFill>
              <a:srgbClr val="00B0F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68" name="Freeform 67"/>
            <p:cNvSpPr/>
            <p:nvPr/>
          </p:nvSpPr>
          <p:spPr bwMode="auto">
            <a:xfrm>
              <a:off x="2532707" y="3486335"/>
              <a:ext cx="1195058" cy="669956"/>
            </a:xfrm>
            <a:custGeom>
              <a:avLst/>
              <a:gdLst>
                <a:gd name="connsiteX0" fmla="*/ 0 w 1195058"/>
                <a:gd name="connsiteY0" fmla="*/ 267077 h 669956"/>
                <a:gd name="connsiteX1" fmla="*/ 832919 w 1195058"/>
                <a:gd name="connsiteY1" fmla="*/ 669956 h 669956"/>
                <a:gd name="connsiteX2" fmla="*/ 1195058 w 1195058"/>
                <a:gd name="connsiteY2" fmla="*/ 556788 h 669956"/>
                <a:gd name="connsiteX3" fmla="*/ 0 w 1195058"/>
                <a:gd name="connsiteY3" fmla="*/ 0 h 669956"/>
                <a:gd name="connsiteX4" fmla="*/ 0 w 1195058"/>
                <a:gd name="connsiteY4" fmla="*/ 267077 h 669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5058" h="669956">
                  <a:moveTo>
                    <a:pt x="0" y="267077"/>
                  </a:moveTo>
                  <a:lnTo>
                    <a:pt x="832919" y="669956"/>
                  </a:lnTo>
                  <a:lnTo>
                    <a:pt x="1195058" y="556788"/>
                  </a:lnTo>
                  <a:lnTo>
                    <a:pt x="0" y="0"/>
                  </a:lnTo>
                  <a:lnTo>
                    <a:pt x="0" y="267077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69" name="Freeform 68"/>
            <p:cNvSpPr/>
            <p:nvPr/>
          </p:nvSpPr>
          <p:spPr bwMode="auto">
            <a:xfrm>
              <a:off x="2523654" y="2739424"/>
              <a:ext cx="2489703" cy="1308226"/>
            </a:xfrm>
            <a:custGeom>
              <a:avLst/>
              <a:gdLst>
                <a:gd name="connsiteX0" fmla="*/ 0 w 2489703"/>
                <a:gd name="connsiteY0" fmla="*/ 733331 h 1308226"/>
                <a:gd name="connsiteX1" fmla="*/ 1217691 w 2489703"/>
                <a:gd name="connsiteY1" fmla="*/ 1308226 h 1308226"/>
                <a:gd name="connsiteX2" fmla="*/ 2489703 w 2489703"/>
                <a:gd name="connsiteY2" fmla="*/ 570368 h 1308226"/>
                <a:gd name="connsiteX3" fmla="*/ 1312752 w 2489703"/>
                <a:gd name="connsiteY3" fmla="*/ 0 h 1308226"/>
                <a:gd name="connsiteX4" fmla="*/ 0 w 2489703"/>
                <a:gd name="connsiteY4" fmla="*/ 733331 h 130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703" h="1308226">
                  <a:moveTo>
                    <a:pt x="0" y="733331"/>
                  </a:moveTo>
                  <a:lnTo>
                    <a:pt x="1217691" y="1308226"/>
                  </a:lnTo>
                  <a:lnTo>
                    <a:pt x="2489703" y="570368"/>
                  </a:lnTo>
                  <a:lnTo>
                    <a:pt x="1312752" y="0"/>
                  </a:lnTo>
                  <a:lnTo>
                    <a:pt x="0" y="733331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cxnSp>
          <p:nvCxnSpPr>
            <p:cNvPr id="70" name="Straight Arrow Connector 69"/>
            <p:cNvCxnSpPr>
              <a:stCxn id="69" idx="0"/>
              <a:endCxn id="68" idx="2"/>
            </p:cNvCxnSpPr>
            <p:nvPr/>
          </p:nvCxnSpPr>
          <p:spPr bwMode="auto">
            <a:xfrm>
              <a:off x="2523654" y="3472755"/>
              <a:ext cx="1204111" cy="570368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lg"/>
              <a:tailEnd type="none" w="med" len="lg"/>
            </a:ln>
            <a:effectLst/>
          </p:spPr>
        </p:cxnSp>
        <p:cxnSp>
          <p:nvCxnSpPr>
            <p:cNvPr id="71" name="Straight Arrow Connector 70"/>
            <p:cNvCxnSpPr/>
            <p:nvPr/>
          </p:nvCxnSpPr>
          <p:spPr bwMode="auto">
            <a:xfrm>
              <a:off x="3812263" y="2741687"/>
              <a:ext cx="1204111" cy="570368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lg"/>
              <a:tailEnd type="none" w="med" len="lg"/>
            </a:ln>
            <a:effectLst/>
          </p:spPr>
        </p:cxnSp>
        <p:cxnSp>
          <p:nvCxnSpPr>
            <p:cNvPr id="72" name="Straight Arrow Connector 71"/>
            <p:cNvCxnSpPr/>
            <p:nvPr/>
          </p:nvCxnSpPr>
          <p:spPr bwMode="auto">
            <a:xfrm>
              <a:off x="3189082" y="3096284"/>
              <a:ext cx="1204111" cy="570368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lg"/>
              <a:tailEnd type="none" w="med" len="lg"/>
            </a:ln>
            <a:effectLst/>
          </p:spPr>
        </p:cxnSp>
        <p:cxnSp>
          <p:nvCxnSpPr>
            <p:cNvPr id="73" name="Straight Arrow Connector 72"/>
            <p:cNvCxnSpPr/>
            <p:nvPr/>
          </p:nvCxnSpPr>
          <p:spPr bwMode="auto">
            <a:xfrm>
              <a:off x="2882022" y="3261506"/>
              <a:ext cx="1204111" cy="570368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lg"/>
              <a:tailEnd type="none" w="med" len="lg"/>
            </a:ln>
            <a:effectLst/>
          </p:spPr>
        </p:cxnSp>
        <p:cxnSp>
          <p:nvCxnSpPr>
            <p:cNvPr id="74" name="Straight Arrow Connector 73"/>
            <p:cNvCxnSpPr/>
            <p:nvPr/>
          </p:nvCxnSpPr>
          <p:spPr bwMode="auto">
            <a:xfrm>
              <a:off x="3517266" y="2903141"/>
              <a:ext cx="1204111" cy="570368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lg"/>
              <a:tailEnd type="none" w="med" len="lg"/>
            </a:ln>
            <a:effectLst/>
          </p:spPr>
        </p:cxnSp>
        <p:cxnSp>
          <p:nvCxnSpPr>
            <p:cNvPr id="75" name="Straight Arrow Connector 74"/>
            <p:cNvCxnSpPr>
              <a:cxnSpLocks noChangeAspect="1"/>
            </p:cNvCxnSpPr>
            <p:nvPr/>
          </p:nvCxnSpPr>
          <p:spPr bwMode="auto">
            <a:xfrm>
              <a:off x="2525919" y="5265341"/>
              <a:ext cx="1155947" cy="547552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lg"/>
              <a:tailEnd type="stealth" w="med" len="lg"/>
            </a:ln>
            <a:effectLst/>
          </p:spPr>
        </p:cxnSp>
        <p:cxnSp>
          <p:nvCxnSpPr>
            <p:cNvPr id="76" name="Straight Arrow Connector 75"/>
            <p:cNvCxnSpPr>
              <a:cxnSpLocks noChangeAspect="1"/>
            </p:cNvCxnSpPr>
            <p:nvPr/>
          </p:nvCxnSpPr>
          <p:spPr bwMode="auto">
            <a:xfrm>
              <a:off x="2530456" y="3754924"/>
              <a:ext cx="830837" cy="39355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lg"/>
              <a:tailEnd type="none" w="med" len="lg"/>
            </a:ln>
            <a:effectLst/>
          </p:spPr>
        </p:cxnSp>
        <p:cxnSp>
          <p:nvCxnSpPr>
            <p:cNvPr id="77" name="Straight Arrow Connector 76"/>
            <p:cNvCxnSpPr>
              <a:cxnSpLocks noChangeAspect="1"/>
            </p:cNvCxnSpPr>
            <p:nvPr/>
          </p:nvCxnSpPr>
          <p:spPr bwMode="auto">
            <a:xfrm>
              <a:off x="2539498" y="4992230"/>
              <a:ext cx="830837" cy="39355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lg"/>
              <a:tailEnd type="stealth" w="med" len="lg"/>
            </a:ln>
            <a:effectLst/>
          </p:spPr>
        </p:cxnSp>
        <p:cxnSp>
          <p:nvCxnSpPr>
            <p:cNvPr id="78" name="Straight Arrow Connector 77"/>
            <p:cNvCxnSpPr>
              <a:cxnSpLocks noChangeAspect="1"/>
            </p:cNvCxnSpPr>
            <p:nvPr/>
          </p:nvCxnSpPr>
          <p:spPr bwMode="auto">
            <a:xfrm>
              <a:off x="3063844" y="4678376"/>
              <a:ext cx="830837" cy="39355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lg"/>
              <a:tailEnd type="stealth" w="med" len="lg"/>
            </a:ln>
            <a:effectLst/>
          </p:spPr>
        </p:cxnSp>
        <p:cxnSp>
          <p:nvCxnSpPr>
            <p:cNvPr id="79" name="Straight Arrow Connector 78"/>
            <p:cNvCxnSpPr>
              <a:cxnSpLocks noChangeAspect="1"/>
            </p:cNvCxnSpPr>
            <p:nvPr/>
          </p:nvCxnSpPr>
          <p:spPr bwMode="auto">
            <a:xfrm>
              <a:off x="3830371" y="4230230"/>
              <a:ext cx="830837" cy="39355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lg"/>
              <a:tailEnd type="stealth" w="med" len="lg"/>
            </a:ln>
            <a:effectLst/>
          </p:spPr>
        </p:cxnSp>
        <p:cxnSp>
          <p:nvCxnSpPr>
            <p:cNvPr id="80" name="Straight Arrow Connector 79"/>
            <p:cNvCxnSpPr>
              <a:cxnSpLocks noChangeAspect="1"/>
            </p:cNvCxnSpPr>
            <p:nvPr/>
          </p:nvCxnSpPr>
          <p:spPr bwMode="auto">
            <a:xfrm>
              <a:off x="2835244" y="4821722"/>
              <a:ext cx="830837" cy="39355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lg"/>
              <a:tailEnd type="stealth" w="med" len="lg"/>
            </a:ln>
            <a:effectLst/>
          </p:spPr>
        </p:cxnSp>
        <p:cxnSp>
          <p:nvCxnSpPr>
            <p:cNvPr id="81" name="Straight Arrow Connector 80"/>
            <p:cNvCxnSpPr>
              <a:cxnSpLocks noChangeAspect="1"/>
            </p:cNvCxnSpPr>
            <p:nvPr/>
          </p:nvCxnSpPr>
          <p:spPr bwMode="auto">
            <a:xfrm>
              <a:off x="3734442" y="4473074"/>
              <a:ext cx="648053" cy="306969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lg"/>
              <a:tailEnd type="stealth" w="med" len="lg"/>
            </a:ln>
            <a:effectLst/>
          </p:spPr>
        </p:cxnSp>
        <p:cxnSp>
          <p:nvCxnSpPr>
            <p:cNvPr id="82" name="Straight Arrow Connector 81"/>
            <p:cNvCxnSpPr>
              <a:cxnSpLocks noChangeAspect="1"/>
            </p:cNvCxnSpPr>
            <p:nvPr/>
          </p:nvCxnSpPr>
          <p:spPr bwMode="auto">
            <a:xfrm>
              <a:off x="3085728" y="4391694"/>
              <a:ext cx="423727" cy="20071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lg"/>
              <a:tailEnd type="stealth" w="med" len="lg"/>
            </a:ln>
            <a:effectLst/>
          </p:spPr>
        </p:cxnSp>
        <p:sp>
          <p:nvSpPr>
            <p:cNvPr id="83" name="Freeform 82"/>
            <p:cNvSpPr/>
            <p:nvPr/>
          </p:nvSpPr>
          <p:spPr bwMode="auto">
            <a:xfrm>
              <a:off x="533400" y="4154428"/>
              <a:ext cx="910742" cy="566928"/>
            </a:xfrm>
            <a:custGeom>
              <a:avLst/>
              <a:gdLst>
                <a:gd name="connsiteX0" fmla="*/ 903427 w 910742"/>
                <a:gd name="connsiteY0" fmla="*/ 566928 h 566928"/>
                <a:gd name="connsiteX1" fmla="*/ 910742 w 910742"/>
                <a:gd name="connsiteY1" fmla="*/ 307239 h 566928"/>
                <a:gd name="connsiteX2" fmla="*/ 270662 w 910742"/>
                <a:gd name="connsiteY2" fmla="*/ 0 h 566928"/>
                <a:gd name="connsiteX3" fmla="*/ 0 w 910742"/>
                <a:gd name="connsiteY3" fmla="*/ 138989 h 566928"/>
                <a:gd name="connsiteX4" fmla="*/ 903427 w 910742"/>
                <a:gd name="connsiteY4" fmla="*/ 566928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0742" h="566928">
                  <a:moveTo>
                    <a:pt x="903427" y="566928"/>
                  </a:moveTo>
                  <a:lnTo>
                    <a:pt x="910742" y="307239"/>
                  </a:lnTo>
                  <a:lnTo>
                    <a:pt x="270662" y="0"/>
                  </a:lnTo>
                  <a:lnTo>
                    <a:pt x="0" y="138989"/>
                  </a:lnTo>
                  <a:lnTo>
                    <a:pt x="903427" y="566928"/>
                  </a:lnTo>
                  <a:close/>
                </a:path>
              </a:pathLst>
            </a:custGeom>
            <a:solidFill>
              <a:srgbClr val="00B0F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84" name="Freeform 83"/>
            <p:cNvSpPr/>
            <p:nvPr/>
          </p:nvSpPr>
          <p:spPr bwMode="auto">
            <a:xfrm>
              <a:off x="804671" y="3833774"/>
              <a:ext cx="1181405" cy="629107"/>
            </a:xfrm>
            <a:custGeom>
              <a:avLst/>
              <a:gdLst>
                <a:gd name="connsiteX0" fmla="*/ 0 w 1181405"/>
                <a:gd name="connsiteY0" fmla="*/ 310896 h 629107"/>
                <a:gd name="connsiteX1" fmla="*/ 640080 w 1181405"/>
                <a:gd name="connsiteY1" fmla="*/ 629107 h 629107"/>
                <a:gd name="connsiteX2" fmla="*/ 1181405 w 1181405"/>
                <a:gd name="connsiteY2" fmla="*/ 314554 h 629107"/>
                <a:gd name="connsiteX3" fmla="*/ 537667 w 1181405"/>
                <a:gd name="connsiteY3" fmla="*/ 0 h 629107"/>
                <a:gd name="connsiteX4" fmla="*/ 0 w 1181405"/>
                <a:gd name="connsiteY4" fmla="*/ 310896 h 62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1405" h="629107">
                  <a:moveTo>
                    <a:pt x="0" y="310896"/>
                  </a:moveTo>
                  <a:lnTo>
                    <a:pt x="640080" y="629107"/>
                  </a:lnTo>
                  <a:lnTo>
                    <a:pt x="1181405" y="314554"/>
                  </a:lnTo>
                  <a:lnTo>
                    <a:pt x="537667" y="0"/>
                  </a:lnTo>
                  <a:lnTo>
                    <a:pt x="0" y="310896"/>
                  </a:lnTo>
                  <a:close/>
                </a:path>
              </a:pathLst>
            </a:custGeom>
            <a:solidFill>
              <a:srgbClr val="00B0F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85" name="Freeform 84"/>
            <p:cNvSpPr/>
            <p:nvPr/>
          </p:nvSpPr>
          <p:spPr bwMode="auto">
            <a:xfrm>
              <a:off x="1335023" y="3530193"/>
              <a:ext cx="654710" cy="618135"/>
            </a:xfrm>
            <a:custGeom>
              <a:avLst/>
              <a:gdLst>
                <a:gd name="connsiteX0" fmla="*/ 0 w 654710"/>
                <a:gd name="connsiteY0" fmla="*/ 296266 h 618135"/>
                <a:gd name="connsiteX1" fmla="*/ 654710 w 654710"/>
                <a:gd name="connsiteY1" fmla="*/ 0 h 618135"/>
                <a:gd name="connsiteX2" fmla="*/ 651053 w 654710"/>
                <a:gd name="connsiteY2" fmla="*/ 618135 h 618135"/>
                <a:gd name="connsiteX3" fmla="*/ 0 w 654710"/>
                <a:gd name="connsiteY3" fmla="*/ 296266 h 6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4710" h="618135">
                  <a:moveTo>
                    <a:pt x="0" y="296266"/>
                  </a:moveTo>
                  <a:lnTo>
                    <a:pt x="654710" y="0"/>
                  </a:lnTo>
                  <a:lnTo>
                    <a:pt x="651053" y="618135"/>
                  </a:lnTo>
                  <a:lnTo>
                    <a:pt x="0" y="296266"/>
                  </a:lnTo>
                  <a:close/>
                </a:path>
              </a:pathLst>
            </a:custGeom>
            <a:solidFill>
              <a:srgbClr val="00B0F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86" name="Freeform 85"/>
            <p:cNvSpPr/>
            <p:nvPr/>
          </p:nvSpPr>
          <p:spPr bwMode="auto">
            <a:xfrm>
              <a:off x="1342338" y="3478987"/>
              <a:ext cx="647395" cy="347472"/>
            </a:xfrm>
            <a:custGeom>
              <a:avLst/>
              <a:gdLst>
                <a:gd name="connsiteX0" fmla="*/ 0 w 647395"/>
                <a:gd name="connsiteY0" fmla="*/ 347472 h 347472"/>
                <a:gd name="connsiteX1" fmla="*/ 610819 w 647395"/>
                <a:gd name="connsiteY1" fmla="*/ 0 h 347472"/>
                <a:gd name="connsiteX2" fmla="*/ 647395 w 647395"/>
                <a:gd name="connsiteY2" fmla="*/ 43891 h 347472"/>
                <a:gd name="connsiteX3" fmla="*/ 0 w 647395"/>
                <a:gd name="connsiteY3" fmla="*/ 34747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395" h="347472">
                  <a:moveTo>
                    <a:pt x="0" y="347472"/>
                  </a:moveTo>
                  <a:lnTo>
                    <a:pt x="610819" y="0"/>
                  </a:lnTo>
                  <a:lnTo>
                    <a:pt x="647395" y="43891"/>
                  </a:lnTo>
                  <a:lnTo>
                    <a:pt x="0" y="347472"/>
                  </a:lnTo>
                  <a:close/>
                </a:path>
              </a:pathLst>
            </a:custGeom>
            <a:solidFill>
              <a:srgbClr val="00B0F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87" name="Freeform 86"/>
            <p:cNvSpPr/>
            <p:nvPr/>
          </p:nvSpPr>
          <p:spPr bwMode="auto">
            <a:xfrm>
              <a:off x="537666" y="2513380"/>
              <a:ext cx="910742" cy="705917"/>
            </a:xfrm>
            <a:custGeom>
              <a:avLst/>
              <a:gdLst>
                <a:gd name="connsiteX0" fmla="*/ 907085 w 910742"/>
                <a:gd name="connsiteY0" fmla="*/ 705917 h 705917"/>
                <a:gd name="connsiteX1" fmla="*/ 910742 w 910742"/>
                <a:gd name="connsiteY1" fmla="*/ 438912 h 705917"/>
                <a:gd name="connsiteX2" fmla="*/ 0 w 910742"/>
                <a:gd name="connsiteY2" fmla="*/ 0 h 705917"/>
                <a:gd name="connsiteX3" fmla="*/ 285293 w 910742"/>
                <a:gd name="connsiteY3" fmla="*/ 409652 h 705917"/>
                <a:gd name="connsiteX4" fmla="*/ 907085 w 910742"/>
                <a:gd name="connsiteY4" fmla="*/ 705917 h 705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0742" h="705917">
                  <a:moveTo>
                    <a:pt x="907085" y="705917"/>
                  </a:moveTo>
                  <a:lnTo>
                    <a:pt x="910742" y="438912"/>
                  </a:lnTo>
                  <a:lnTo>
                    <a:pt x="0" y="0"/>
                  </a:lnTo>
                  <a:lnTo>
                    <a:pt x="285293" y="409652"/>
                  </a:lnTo>
                  <a:lnTo>
                    <a:pt x="907085" y="705917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88" name="Freeform 87"/>
            <p:cNvSpPr/>
            <p:nvPr/>
          </p:nvSpPr>
          <p:spPr bwMode="auto">
            <a:xfrm>
              <a:off x="537666" y="2506065"/>
              <a:ext cx="910742" cy="446227"/>
            </a:xfrm>
            <a:custGeom>
              <a:avLst/>
              <a:gdLst>
                <a:gd name="connsiteX0" fmla="*/ 910742 w 910742"/>
                <a:gd name="connsiteY0" fmla="*/ 446227 h 446227"/>
                <a:gd name="connsiteX1" fmla="*/ 0 w 910742"/>
                <a:gd name="connsiteY1" fmla="*/ 0 h 446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742" h="446227">
                  <a:moveTo>
                    <a:pt x="910742" y="446227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89" name="Freeform 88"/>
            <p:cNvSpPr/>
            <p:nvPr/>
          </p:nvSpPr>
          <p:spPr bwMode="auto">
            <a:xfrm>
              <a:off x="541324" y="1752600"/>
              <a:ext cx="2212848" cy="1196035"/>
            </a:xfrm>
            <a:custGeom>
              <a:avLst/>
              <a:gdLst>
                <a:gd name="connsiteX0" fmla="*/ 910742 w 2212848"/>
                <a:gd name="connsiteY0" fmla="*/ 1196035 h 1196035"/>
                <a:gd name="connsiteX1" fmla="*/ 0 w 2212848"/>
                <a:gd name="connsiteY1" fmla="*/ 746150 h 1196035"/>
                <a:gd name="connsiteX2" fmla="*/ 1294790 w 2212848"/>
                <a:gd name="connsiteY2" fmla="*/ 0 h 1196035"/>
                <a:gd name="connsiteX3" fmla="*/ 2212848 w 2212848"/>
                <a:gd name="connsiteY3" fmla="*/ 446227 h 1196035"/>
                <a:gd name="connsiteX4" fmla="*/ 910742 w 2212848"/>
                <a:gd name="connsiteY4" fmla="*/ 1196035 h 1196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2848" h="1196035">
                  <a:moveTo>
                    <a:pt x="910742" y="1196035"/>
                  </a:moveTo>
                  <a:lnTo>
                    <a:pt x="0" y="746150"/>
                  </a:lnTo>
                  <a:lnTo>
                    <a:pt x="1294790" y="0"/>
                  </a:lnTo>
                  <a:lnTo>
                    <a:pt x="2212848" y="446227"/>
                  </a:lnTo>
                  <a:lnTo>
                    <a:pt x="910742" y="1196035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cxnSp>
          <p:nvCxnSpPr>
            <p:cNvPr id="90" name="Straight Arrow Connector 89"/>
            <p:cNvCxnSpPr>
              <a:cxnSpLocks noChangeAspect="1"/>
            </p:cNvCxnSpPr>
            <p:nvPr/>
          </p:nvCxnSpPr>
          <p:spPr bwMode="auto">
            <a:xfrm>
              <a:off x="528116" y="4293631"/>
              <a:ext cx="903083" cy="42777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lg"/>
              <a:tailEnd type="none" w="med" len="lg"/>
            </a:ln>
            <a:effectLst/>
          </p:spPr>
        </p:cxnSp>
        <p:cxnSp>
          <p:nvCxnSpPr>
            <p:cNvPr id="91" name="Straight Arrow Connector 90"/>
            <p:cNvCxnSpPr>
              <a:cxnSpLocks noChangeAspect="1"/>
            </p:cNvCxnSpPr>
            <p:nvPr/>
          </p:nvCxnSpPr>
          <p:spPr bwMode="auto">
            <a:xfrm>
              <a:off x="811778" y="4159286"/>
              <a:ext cx="632158" cy="299439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lg"/>
              <a:tailEnd type="none" w="med" len="lg"/>
            </a:ln>
            <a:effectLst/>
          </p:spPr>
        </p:cxnSp>
        <p:cxnSp>
          <p:nvCxnSpPr>
            <p:cNvPr id="92" name="Straight Arrow Connector 91"/>
            <p:cNvCxnSpPr>
              <a:cxnSpLocks noChangeAspect="1"/>
            </p:cNvCxnSpPr>
            <p:nvPr/>
          </p:nvCxnSpPr>
          <p:spPr bwMode="auto">
            <a:xfrm>
              <a:off x="1343756" y="3838626"/>
              <a:ext cx="632158" cy="299439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lg"/>
              <a:tailEnd type="none" w="med" len="lg"/>
            </a:ln>
            <a:effectLst/>
          </p:spPr>
        </p:cxnSp>
        <p:cxnSp>
          <p:nvCxnSpPr>
            <p:cNvPr id="93" name="Straight Arrow Connector 92"/>
            <p:cNvCxnSpPr>
              <a:cxnSpLocks noChangeAspect="1"/>
            </p:cNvCxnSpPr>
            <p:nvPr/>
          </p:nvCxnSpPr>
          <p:spPr bwMode="auto">
            <a:xfrm>
              <a:off x="1072086" y="3985740"/>
              <a:ext cx="632158" cy="299439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lg"/>
              <a:tailEnd type="none" w="med" len="lg"/>
            </a:ln>
            <a:effectLst/>
          </p:spPr>
        </p:cxnSp>
        <p:cxnSp>
          <p:nvCxnSpPr>
            <p:cNvPr id="94" name="Straight Arrow Connector 93"/>
            <p:cNvCxnSpPr>
              <a:cxnSpLocks noChangeAspect="1"/>
            </p:cNvCxnSpPr>
            <p:nvPr/>
          </p:nvCxnSpPr>
          <p:spPr bwMode="auto">
            <a:xfrm>
              <a:off x="1600207" y="3707375"/>
              <a:ext cx="385616" cy="18266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lg"/>
              <a:tailEnd type="none" w="med" len="lg"/>
            </a:ln>
            <a:effectLst/>
          </p:spPr>
        </p:cxnSp>
        <p:cxnSp>
          <p:nvCxnSpPr>
            <p:cNvPr id="95" name="Straight Arrow Connector 94"/>
            <p:cNvCxnSpPr>
              <a:cxnSpLocks noChangeAspect="1"/>
            </p:cNvCxnSpPr>
            <p:nvPr/>
          </p:nvCxnSpPr>
          <p:spPr bwMode="auto">
            <a:xfrm>
              <a:off x="688891" y="2730435"/>
              <a:ext cx="756062" cy="35813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lg"/>
              <a:tailEnd type="stealth" w="med" len="lg"/>
            </a:ln>
            <a:effectLst/>
          </p:spPr>
        </p:cxnSp>
        <p:cxnSp>
          <p:nvCxnSpPr>
            <p:cNvPr id="96" name="Straight Arrow Connector 95"/>
            <p:cNvCxnSpPr>
              <a:cxnSpLocks noChangeAspect="1"/>
            </p:cNvCxnSpPr>
            <p:nvPr/>
          </p:nvCxnSpPr>
          <p:spPr bwMode="auto">
            <a:xfrm>
              <a:off x="569506" y="2525622"/>
              <a:ext cx="897304" cy="42503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lg"/>
              <a:tailEnd type="stealth" w="med" len="lg"/>
            </a:ln>
            <a:effectLst/>
          </p:spPr>
        </p:cxnSp>
        <p:cxnSp>
          <p:nvCxnSpPr>
            <p:cNvPr id="97" name="Straight Arrow Connector 96"/>
            <p:cNvCxnSpPr>
              <a:cxnSpLocks noChangeAspect="1"/>
            </p:cNvCxnSpPr>
            <p:nvPr/>
          </p:nvCxnSpPr>
          <p:spPr bwMode="auto">
            <a:xfrm>
              <a:off x="1828800" y="1752600"/>
              <a:ext cx="897304" cy="42503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lg"/>
              <a:tailEnd type="stealth" w="med" len="lg"/>
            </a:ln>
            <a:effectLst/>
          </p:spPr>
        </p:cxnSp>
        <p:cxnSp>
          <p:nvCxnSpPr>
            <p:cNvPr id="98" name="Straight Arrow Connector 97"/>
            <p:cNvCxnSpPr>
              <a:cxnSpLocks noChangeAspect="1"/>
            </p:cNvCxnSpPr>
            <p:nvPr/>
          </p:nvCxnSpPr>
          <p:spPr bwMode="auto">
            <a:xfrm>
              <a:off x="1187484" y="2133600"/>
              <a:ext cx="897304" cy="42503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lg"/>
              <a:tailEnd type="stealth" w="med" len="lg"/>
            </a:ln>
            <a:effectLst/>
          </p:spPr>
        </p:cxnSp>
        <p:cxnSp>
          <p:nvCxnSpPr>
            <p:cNvPr id="99" name="Straight Arrow Connector 98"/>
            <p:cNvCxnSpPr>
              <a:cxnSpLocks noChangeAspect="1"/>
            </p:cNvCxnSpPr>
            <p:nvPr/>
          </p:nvCxnSpPr>
          <p:spPr bwMode="auto">
            <a:xfrm>
              <a:off x="1513428" y="1960056"/>
              <a:ext cx="897304" cy="42503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lg"/>
              <a:tailEnd type="stealth" w="med" len="lg"/>
            </a:ln>
            <a:effectLst/>
          </p:spPr>
        </p:cxnSp>
        <p:cxnSp>
          <p:nvCxnSpPr>
            <p:cNvPr id="100" name="Straight Arrow Connector 99"/>
            <p:cNvCxnSpPr>
              <a:cxnSpLocks noChangeAspect="1"/>
            </p:cNvCxnSpPr>
            <p:nvPr/>
          </p:nvCxnSpPr>
          <p:spPr bwMode="auto">
            <a:xfrm>
              <a:off x="864630" y="2323002"/>
              <a:ext cx="897304" cy="42503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lg"/>
              <a:tailEnd type="stealth" w="med" len="lg"/>
            </a:ln>
            <a:effectLst/>
          </p:spPr>
        </p:cxnSp>
        <p:graphicFrame>
          <p:nvGraphicFramePr>
            <p:cNvPr id="101" name="Object 2"/>
            <p:cNvGraphicFramePr>
              <a:graphicFrameLocks noChangeAspect="1"/>
            </p:cNvGraphicFramePr>
            <p:nvPr/>
          </p:nvGraphicFramePr>
          <p:xfrm>
            <a:off x="457200" y="3117850"/>
            <a:ext cx="609600" cy="723900"/>
          </p:xfrm>
          <a:graphic>
            <a:graphicData uri="http://schemas.openxmlformats.org/presentationml/2006/ole">
              <p:oleObj spid="_x0000_s26626" name="Equation" r:id="rId3" imgW="203040" imgH="241200" progId="Equation.DSMT4">
                <p:embed/>
              </p:oleObj>
            </a:graphicData>
          </a:graphic>
        </p:graphicFrame>
        <p:graphicFrame>
          <p:nvGraphicFramePr>
            <p:cNvPr id="102" name="Object 3"/>
            <p:cNvGraphicFramePr>
              <a:graphicFrameLocks noChangeAspect="1"/>
            </p:cNvGraphicFramePr>
            <p:nvPr/>
          </p:nvGraphicFramePr>
          <p:xfrm>
            <a:off x="3970338" y="3729038"/>
            <a:ext cx="1546225" cy="612775"/>
          </p:xfrm>
          <a:graphic>
            <a:graphicData uri="http://schemas.openxmlformats.org/presentationml/2006/ole">
              <p:oleObj spid="_x0000_s26627" name="Equation" r:id="rId4" imgW="609480" imgH="241200" progId="Equation.DSMT4">
                <p:embed/>
              </p:oleObj>
            </a:graphicData>
          </a:graphic>
        </p:graphicFrame>
        <p:cxnSp>
          <p:nvCxnSpPr>
            <p:cNvPr id="103" name="Straight Connector 102"/>
            <p:cNvCxnSpPr>
              <a:cxnSpLocks noChangeAspect="1"/>
            </p:cNvCxnSpPr>
            <p:nvPr/>
          </p:nvCxnSpPr>
          <p:spPr bwMode="auto">
            <a:xfrm>
              <a:off x="5262189" y="4877777"/>
              <a:ext cx="312324" cy="149909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med" len="lg"/>
            </a:ln>
            <a:effectLst/>
          </p:spPr>
        </p:cxnSp>
        <p:cxnSp>
          <p:nvCxnSpPr>
            <p:cNvPr id="104" name="Straight Connector 103"/>
            <p:cNvCxnSpPr/>
            <p:nvPr/>
          </p:nvCxnSpPr>
          <p:spPr bwMode="auto">
            <a:xfrm rot="5400000">
              <a:off x="2921501" y="5953136"/>
              <a:ext cx="32033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med" len="lg"/>
            </a:ln>
            <a:effectLst/>
          </p:spPr>
        </p:cxnSp>
        <p:cxnSp>
          <p:nvCxnSpPr>
            <p:cNvPr id="105" name="Straight Connector 104"/>
            <p:cNvCxnSpPr>
              <a:cxnSpLocks noChangeAspect="1"/>
            </p:cNvCxnSpPr>
            <p:nvPr/>
          </p:nvCxnSpPr>
          <p:spPr bwMode="auto">
            <a:xfrm flipV="1">
              <a:off x="649631" y="5050555"/>
              <a:ext cx="291503" cy="16960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med" len="lg"/>
              <a:tailEnd type="none" w="med" len="lg"/>
            </a:ln>
            <a:effectLst/>
          </p:spPr>
        </p:cxnSp>
        <p:graphicFrame>
          <p:nvGraphicFramePr>
            <p:cNvPr id="106" name="Object 2"/>
            <p:cNvGraphicFramePr>
              <a:graphicFrameLocks noChangeAspect="1"/>
            </p:cNvGraphicFramePr>
            <p:nvPr/>
          </p:nvGraphicFramePr>
          <p:xfrm>
            <a:off x="2743200" y="5562600"/>
            <a:ext cx="227790" cy="250928"/>
          </p:xfrm>
          <a:graphic>
            <a:graphicData uri="http://schemas.openxmlformats.org/presentationml/2006/ole">
              <p:oleObj spid="_x0000_s26628" name="Equation" r:id="rId5" imgW="126720" imgH="139680" progId="Equation.DSMT4">
                <p:embed/>
              </p:oleObj>
            </a:graphicData>
          </a:graphic>
        </p:graphicFrame>
        <p:graphicFrame>
          <p:nvGraphicFramePr>
            <p:cNvPr id="107" name="Object 3"/>
            <p:cNvGraphicFramePr>
              <a:graphicFrameLocks noChangeAspect="1"/>
            </p:cNvGraphicFramePr>
            <p:nvPr/>
          </p:nvGraphicFramePr>
          <p:xfrm>
            <a:off x="5029200" y="4419600"/>
            <a:ext cx="250928" cy="297195"/>
          </p:xfrm>
          <a:graphic>
            <a:graphicData uri="http://schemas.openxmlformats.org/presentationml/2006/ole">
              <p:oleObj spid="_x0000_s26629" name="Equation" r:id="rId6" imgW="139680" imgH="164880" progId="Equation.DSMT4">
                <p:embed/>
              </p:oleObj>
            </a:graphicData>
          </a:graphic>
        </p:graphicFrame>
        <p:graphicFrame>
          <p:nvGraphicFramePr>
            <p:cNvPr id="108" name="Object 4"/>
            <p:cNvGraphicFramePr>
              <a:graphicFrameLocks noChangeAspect="1"/>
            </p:cNvGraphicFramePr>
            <p:nvPr/>
          </p:nvGraphicFramePr>
          <p:xfrm>
            <a:off x="838200" y="4724400"/>
            <a:ext cx="227790" cy="227790"/>
          </p:xfrm>
          <a:graphic>
            <a:graphicData uri="http://schemas.openxmlformats.org/presentationml/2006/ole">
              <p:oleObj spid="_x0000_s26630" name="Equation" r:id="rId7" imgW="126720" imgH="126720" progId="Equation.DSMT4">
                <p:embed/>
              </p:oleObj>
            </a:graphicData>
          </a:graphic>
        </p:graphicFrame>
        <p:graphicFrame>
          <p:nvGraphicFramePr>
            <p:cNvPr id="109" name="Object 5"/>
            <p:cNvGraphicFramePr>
              <a:graphicFrameLocks noChangeAspect="1"/>
            </p:cNvGraphicFramePr>
            <p:nvPr/>
          </p:nvGraphicFramePr>
          <p:xfrm>
            <a:off x="2743200" y="5791200"/>
            <a:ext cx="181519" cy="387954"/>
          </p:xfrm>
          <a:graphic>
            <a:graphicData uri="http://schemas.openxmlformats.org/presentationml/2006/ole">
              <p:oleObj spid="_x0000_s26631" name="Equation" r:id="rId8" imgW="101520" imgH="215640" progId="Equation.DSMT4">
                <p:embed/>
              </p:oleObj>
            </a:graphicData>
          </a:graphic>
        </p:graphicFrame>
        <p:graphicFrame>
          <p:nvGraphicFramePr>
            <p:cNvPr id="110" name="Object 6"/>
            <p:cNvGraphicFramePr>
              <a:graphicFrameLocks noChangeAspect="1"/>
            </p:cNvGraphicFramePr>
            <p:nvPr/>
          </p:nvGraphicFramePr>
          <p:xfrm>
            <a:off x="5410200" y="4495800"/>
            <a:ext cx="227790" cy="434225"/>
          </p:xfrm>
          <a:graphic>
            <a:graphicData uri="http://schemas.openxmlformats.org/presentationml/2006/ole">
              <p:oleObj spid="_x0000_s26632" name="Equation" r:id="rId9" imgW="126720" imgH="241200" progId="Equation.DSMT4">
                <p:embed/>
              </p:oleObj>
            </a:graphicData>
          </a:graphic>
        </p:graphicFrame>
        <p:graphicFrame>
          <p:nvGraphicFramePr>
            <p:cNvPr id="111" name="Object 7"/>
            <p:cNvGraphicFramePr>
              <a:graphicFrameLocks noChangeAspect="1"/>
            </p:cNvGraphicFramePr>
            <p:nvPr/>
          </p:nvGraphicFramePr>
          <p:xfrm>
            <a:off x="457200" y="4724400"/>
            <a:ext cx="227790" cy="387954"/>
          </p:xfrm>
          <a:graphic>
            <a:graphicData uri="http://schemas.openxmlformats.org/presentationml/2006/ole">
              <p:oleObj spid="_x0000_s26633" name="Equation" r:id="rId10" imgW="126720" imgH="215640" progId="Equation.DSMT4">
                <p:embed/>
              </p:oleObj>
            </a:graphicData>
          </a:graphic>
        </p:graphicFrame>
        <p:cxnSp>
          <p:nvCxnSpPr>
            <p:cNvPr id="112" name="Straight Connector 111"/>
            <p:cNvCxnSpPr>
              <a:cxnSpLocks noChangeAspect="1"/>
            </p:cNvCxnSpPr>
            <p:nvPr/>
          </p:nvCxnSpPr>
          <p:spPr bwMode="auto">
            <a:xfrm flipV="1">
              <a:off x="2842435" y="1850066"/>
              <a:ext cx="512064" cy="29793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3" name="Straight Connector 112"/>
            <p:cNvCxnSpPr>
              <a:cxnSpLocks noChangeAspect="1"/>
            </p:cNvCxnSpPr>
            <p:nvPr/>
          </p:nvCxnSpPr>
          <p:spPr bwMode="auto">
            <a:xfrm flipV="1">
              <a:off x="3898602" y="2351567"/>
              <a:ext cx="512064" cy="29793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4" name="Straight Connector 113"/>
            <p:cNvCxnSpPr>
              <a:cxnSpLocks noChangeAspect="1"/>
            </p:cNvCxnSpPr>
            <p:nvPr/>
          </p:nvCxnSpPr>
          <p:spPr bwMode="auto">
            <a:xfrm>
              <a:off x="3214576" y="1936900"/>
              <a:ext cx="1034186" cy="496412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sm" len="lg"/>
              <a:tailEnd type="stealth" w="med" len="lg"/>
            </a:ln>
            <a:effectLst/>
          </p:spPr>
        </p:cxnSp>
        <p:graphicFrame>
          <p:nvGraphicFramePr>
            <p:cNvPr id="115" name="Object 18"/>
            <p:cNvGraphicFramePr>
              <a:graphicFrameLocks noChangeAspect="1"/>
            </p:cNvGraphicFramePr>
            <p:nvPr/>
          </p:nvGraphicFramePr>
          <p:xfrm>
            <a:off x="3657600" y="1752600"/>
            <a:ext cx="547688" cy="515938"/>
          </p:xfrm>
          <a:graphic>
            <a:graphicData uri="http://schemas.openxmlformats.org/presentationml/2006/ole">
              <p:oleObj spid="_x0000_s26634" name="Equation" r:id="rId11" imgW="215640" imgH="203040" progId="Equation.DSMT4">
                <p:embed/>
              </p:oleObj>
            </a:graphicData>
          </a:graphic>
        </p:graphicFrame>
      </p:grpSp>
      <p:graphicFrame>
        <p:nvGraphicFramePr>
          <p:cNvPr id="205" name="Object 2"/>
          <p:cNvGraphicFramePr>
            <a:graphicFrameLocks noChangeAspect="1"/>
          </p:cNvGraphicFramePr>
          <p:nvPr/>
        </p:nvGraphicFramePr>
        <p:xfrm>
          <a:off x="4453268" y="1612602"/>
          <a:ext cx="609600" cy="723900"/>
        </p:xfrm>
        <a:graphic>
          <a:graphicData uri="http://schemas.openxmlformats.org/presentationml/2006/ole">
            <p:oleObj spid="_x0000_s26635" name="Equation" r:id="rId12" imgW="203040" imgH="241200" progId="Equation.DSMT4">
              <p:embed/>
            </p:oleObj>
          </a:graphicData>
        </a:graphic>
      </p:graphicFrame>
      <p:graphicFrame>
        <p:nvGraphicFramePr>
          <p:cNvPr id="206" name="Object 3"/>
          <p:cNvGraphicFramePr>
            <a:graphicFrameLocks noChangeAspect="1"/>
          </p:cNvGraphicFramePr>
          <p:nvPr/>
        </p:nvGraphicFramePr>
        <p:xfrm>
          <a:off x="7597775" y="3962400"/>
          <a:ext cx="1546225" cy="612775"/>
        </p:xfrm>
        <a:graphic>
          <a:graphicData uri="http://schemas.openxmlformats.org/presentationml/2006/ole">
            <p:oleObj spid="_x0000_s26636" name="Equation" r:id="rId13" imgW="609480" imgH="241200" progId="Equation.DSMT4">
              <p:embed/>
            </p:oleObj>
          </a:graphicData>
        </a:graphic>
      </p:graphicFrame>
      <p:cxnSp>
        <p:nvCxnSpPr>
          <p:cNvPr id="209" name="Straight Connector 208"/>
          <p:cNvCxnSpPr>
            <a:cxnSpLocks noChangeAspect="1"/>
          </p:cNvCxnSpPr>
          <p:nvPr/>
        </p:nvCxnSpPr>
        <p:spPr bwMode="auto">
          <a:xfrm flipV="1">
            <a:off x="7086601" y="4953000"/>
            <a:ext cx="255008" cy="14837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sm" len="lg"/>
            <a:tailEnd type="stealth" w="sm" len="lg"/>
          </a:ln>
          <a:effectLst/>
        </p:spPr>
      </p:cxnSp>
      <p:cxnSp>
        <p:nvCxnSpPr>
          <p:cNvPr id="210" name="Straight Connector 209"/>
          <p:cNvCxnSpPr>
            <a:cxnSpLocks noChangeAspect="1"/>
          </p:cNvCxnSpPr>
          <p:nvPr/>
        </p:nvCxnSpPr>
        <p:spPr bwMode="auto">
          <a:xfrm flipV="1">
            <a:off x="6866859" y="1818166"/>
            <a:ext cx="512064" cy="29793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1" name="Straight Connector 210"/>
          <p:cNvCxnSpPr>
            <a:cxnSpLocks noChangeAspect="1"/>
          </p:cNvCxnSpPr>
          <p:nvPr/>
        </p:nvCxnSpPr>
        <p:spPr bwMode="auto">
          <a:xfrm flipV="1">
            <a:off x="7923026" y="2319667"/>
            <a:ext cx="512064" cy="29793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2" name="Straight Connector 211"/>
          <p:cNvCxnSpPr>
            <a:cxnSpLocks noChangeAspect="1"/>
          </p:cNvCxnSpPr>
          <p:nvPr/>
        </p:nvCxnSpPr>
        <p:spPr bwMode="auto">
          <a:xfrm>
            <a:off x="7239000" y="1905000"/>
            <a:ext cx="1034186" cy="49641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sm" len="lg"/>
            <a:tailEnd type="stealth" w="med" len="lg"/>
          </a:ln>
          <a:effectLst/>
        </p:spPr>
      </p:cxnSp>
      <p:graphicFrame>
        <p:nvGraphicFramePr>
          <p:cNvPr id="213" name="Object 18"/>
          <p:cNvGraphicFramePr>
            <a:graphicFrameLocks noChangeAspect="1"/>
          </p:cNvGraphicFramePr>
          <p:nvPr/>
        </p:nvGraphicFramePr>
        <p:xfrm>
          <a:off x="7682024" y="1720700"/>
          <a:ext cx="547688" cy="515938"/>
        </p:xfrm>
        <a:graphic>
          <a:graphicData uri="http://schemas.openxmlformats.org/presentationml/2006/ole">
            <p:oleObj spid="_x0000_s26637" name="Equation" r:id="rId14" imgW="215640" imgH="203040" progId="Equation.DSMT4">
              <p:embed/>
            </p:oleObj>
          </a:graphicData>
        </a:graphic>
      </p:graphicFrame>
      <p:sp>
        <p:nvSpPr>
          <p:cNvPr id="214" name="TextBox 213"/>
          <p:cNvSpPr txBox="1"/>
          <p:nvPr/>
        </p:nvSpPr>
        <p:spPr>
          <a:xfrm>
            <a:off x="5798295" y="4084670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cxnSp>
        <p:nvCxnSpPr>
          <p:cNvPr id="215" name="Straight Connector 214"/>
          <p:cNvCxnSpPr>
            <a:cxnSpLocks noChangeAspect="1"/>
          </p:cNvCxnSpPr>
          <p:nvPr/>
        </p:nvCxnSpPr>
        <p:spPr bwMode="auto">
          <a:xfrm flipV="1">
            <a:off x="5943600" y="4191000"/>
            <a:ext cx="512064" cy="29793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6" name="Straight Connector 215"/>
          <p:cNvCxnSpPr>
            <a:cxnSpLocks noChangeAspect="1"/>
          </p:cNvCxnSpPr>
          <p:nvPr/>
        </p:nvCxnSpPr>
        <p:spPr bwMode="auto">
          <a:xfrm flipV="1">
            <a:off x="5867400" y="3886200"/>
            <a:ext cx="512064" cy="29793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8" name="Straight Arrow Connector 217"/>
          <p:cNvCxnSpPr>
            <a:cxnSpLocks noChangeAspect="1"/>
          </p:cNvCxnSpPr>
          <p:nvPr/>
        </p:nvCxnSpPr>
        <p:spPr bwMode="auto">
          <a:xfrm rot="5400000">
            <a:off x="5948398" y="4230416"/>
            <a:ext cx="296266" cy="123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sm" len="lg"/>
            <a:tailEnd type="stealth" w="sm" len="lg"/>
          </a:ln>
          <a:effectLst/>
        </p:spPr>
      </p:cxnSp>
      <p:sp>
        <p:nvSpPr>
          <p:cNvPr id="219" name="TextBox 218"/>
          <p:cNvSpPr txBox="1"/>
          <p:nvPr/>
        </p:nvSpPr>
        <p:spPr>
          <a:xfrm>
            <a:off x="7391400" y="4953000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</a:t>
            </a:r>
            <a:r>
              <a:rPr lang="en-US" baseline="-25000" dirty="0" err="1" smtClean="0"/>
              <a:t>w</a:t>
            </a:r>
            <a:endParaRPr lang="en-US" dirty="0"/>
          </a:p>
        </p:txBody>
      </p:sp>
      <p:cxnSp>
        <p:nvCxnSpPr>
          <p:cNvPr id="220" name="Straight Connector 219"/>
          <p:cNvCxnSpPr>
            <a:cxnSpLocks noChangeAspect="1"/>
          </p:cNvCxnSpPr>
          <p:nvPr/>
        </p:nvCxnSpPr>
        <p:spPr bwMode="auto">
          <a:xfrm>
            <a:off x="5867400" y="3505200"/>
            <a:ext cx="858374" cy="41202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lg"/>
            <a:tailEnd type="triangle" w="med" len="lg"/>
          </a:ln>
          <a:effectLst/>
        </p:spPr>
      </p:cxnSp>
      <p:graphicFrame>
        <p:nvGraphicFramePr>
          <p:cNvPr id="24598" name="Object 22"/>
          <p:cNvGraphicFramePr>
            <a:graphicFrameLocks noChangeAspect="1"/>
          </p:cNvGraphicFramePr>
          <p:nvPr/>
        </p:nvGraphicFramePr>
        <p:xfrm>
          <a:off x="5356225" y="3446463"/>
          <a:ext cx="708025" cy="581025"/>
        </p:xfrm>
        <a:graphic>
          <a:graphicData uri="http://schemas.openxmlformats.org/presentationml/2006/ole">
            <p:oleObj spid="_x0000_s26638" name="Equation" r:id="rId15" imgW="279360" imgH="228600" progId="Equation.DSMT4">
              <p:embed/>
            </p:oleObj>
          </a:graphicData>
        </a:graphic>
      </p:graphicFrame>
      <p:grpSp>
        <p:nvGrpSpPr>
          <p:cNvPr id="123" name="Group 122"/>
          <p:cNvGrpSpPr/>
          <p:nvPr/>
        </p:nvGrpSpPr>
        <p:grpSpPr>
          <a:xfrm>
            <a:off x="5479353" y="2209800"/>
            <a:ext cx="2381250" cy="1549400"/>
            <a:chOff x="4953000" y="3505200"/>
            <a:chExt cx="2381250" cy="1549400"/>
          </a:xfrm>
        </p:grpSpPr>
        <p:sp>
          <p:nvSpPr>
            <p:cNvPr id="124" name="Freeform 123"/>
            <p:cNvSpPr/>
            <p:nvPr/>
          </p:nvSpPr>
          <p:spPr bwMode="auto">
            <a:xfrm>
              <a:off x="6032500" y="4010025"/>
              <a:ext cx="1301750" cy="1044575"/>
            </a:xfrm>
            <a:custGeom>
              <a:avLst/>
              <a:gdLst>
                <a:gd name="connsiteX0" fmla="*/ 536575 w 1301750"/>
                <a:gd name="connsiteY0" fmla="*/ 1044575 h 1044575"/>
                <a:gd name="connsiteX1" fmla="*/ 755650 w 1301750"/>
                <a:gd name="connsiteY1" fmla="*/ 920750 h 1044575"/>
                <a:gd name="connsiteX2" fmla="*/ 749300 w 1301750"/>
                <a:gd name="connsiteY2" fmla="*/ 577850 h 1044575"/>
                <a:gd name="connsiteX3" fmla="*/ 1295400 w 1301750"/>
                <a:gd name="connsiteY3" fmla="*/ 257175 h 1044575"/>
                <a:gd name="connsiteX4" fmla="*/ 1301750 w 1301750"/>
                <a:gd name="connsiteY4" fmla="*/ 0 h 1044575"/>
                <a:gd name="connsiteX5" fmla="*/ 0 w 1301750"/>
                <a:gd name="connsiteY5" fmla="*/ 749300 h 1044575"/>
                <a:gd name="connsiteX6" fmla="*/ 3175 w 1301750"/>
                <a:gd name="connsiteY6" fmla="*/ 1019175 h 1044575"/>
                <a:gd name="connsiteX7" fmla="*/ 539750 w 1301750"/>
                <a:gd name="connsiteY7" fmla="*/ 704850 h 1044575"/>
                <a:gd name="connsiteX8" fmla="*/ 536575 w 1301750"/>
                <a:gd name="connsiteY8" fmla="*/ 1044575 h 104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1750" h="1044575">
                  <a:moveTo>
                    <a:pt x="536575" y="1044575"/>
                  </a:moveTo>
                  <a:lnTo>
                    <a:pt x="755650" y="920750"/>
                  </a:lnTo>
                  <a:lnTo>
                    <a:pt x="749300" y="577850"/>
                  </a:lnTo>
                  <a:lnTo>
                    <a:pt x="1295400" y="257175"/>
                  </a:lnTo>
                  <a:lnTo>
                    <a:pt x="1301750" y="0"/>
                  </a:lnTo>
                  <a:lnTo>
                    <a:pt x="0" y="749300"/>
                  </a:lnTo>
                  <a:cubicBezTo>
                    <a:pt x="1058" y="839258"/>
                    <a:pt x="2117" y="929217"/>
                    <a:pt x="3175" y="1019175"/>
                  </a:cubicBezTo>
                  <a:lnTo>
                    <a:pt x="539750" y="704850"/>
                  </a:lnTo>
                  <a:cubicBezTo>
                    <a:pt x="538692" y="818092"/>
                    <a:pt x="537633" y="931333"/>
                    <a:pt x="536575" y="1044575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125" name="Freeform 124"/>
            <p:cNvSpPr/>
            <p:nvPr/>
          </p:nvSpPr>
          <p:spPr bwMode="auto">
            <a:xfrm>
              <a:off x="4953000" y="3505200"/>
              <a:ext cx="2371725" cy="1260475"/>
            </a:xfrm>
            <a:custGeom>
              <a:avLst/>
              <a:gdLst>
                <a:gd name="connsiteX0" fmla="*/ 1069975 w 2371725"/>
                <a:gd name="connsiteY0" fmla="*/ 1260475 h 1260475"/>
                <a:gd name="connsiteX1" fmla="*/ 2371725 w 2371725"/>
                <a:gd name="connsiteY1" fmla="*/ 514350 h 1260475"/>
                <a:gd name="connsiteX2" fmla="*/ 1298575 w 2371725"/>
                <a:gd name="connsiteY2" fmla="*/ 0 h 1260475"/>
                <a:gd name="connsiteX3" fmla="*/ 0 w 2371725"/>
                <a:gd name="connsiteY3" fmla="*/ 746125 h 1260475"/>
                <a:gd name="connsiteX4" fmla="*/ 1069975 w 2371725"/>
                <a:gd name="connsiteY4" fmla="*/ 1260475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1725" h="1260475">
                  <a:moveTo>
                    <a:pt x="1069975" y="1260475"/>
                  </a:moveTo>
                  <a:lnTo>
                    <a:pt x="2371725" y="514350"/>
                  </a:lnTo>
                  <a:lnTo>
                    <a:pt x="1298575" y="0"/>
                  </a:lnTo>
                  <a:lnTo>
                    <a:pt x="0" y="746125"/>
                  </a:lnTo>
                  <a:lnTo>
                    <a:pt x="1069975" y="1260475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126" name="Freeform 125"/>
            <p:cNvSpPr/>
            <p:nvPr/>
          </p:nvSpPr>
          <p:spPr bwMode="auto">
            <a:xfrm>
              <a:off x="4962525" y="4248150"/>
              <a:ext cx="1066800" cy="768350"/>
            </a:xfrm>
            <a:custGeom>
              <a:avLst/>
              <a:gdLst>
                <a:gd name="connsiteX0" fmla="*/ 1066800 w 1066800"/>
                <a:gd name="connsiteY0" fmla="*/ 768350 h 768350"/>
                <a:gd name="connsiteX1" fmla="*/ 1063625 w 1066800"/>
                <a:gd name="connsiteY1" fmla="*/ 508000 h 768350"/>
                <a:gd name="connsiteX2" fmla="*/ 3175 w 1066800"/>
                <a:gd name="connsiteY2" fmla="*/ 0 h 768350"/>
                <a:gd name="connsiteX3" fmla="*/ 0 w 1066800"/>
                <a:gd name="connsiteY3" fmla="*/ 269875 h 768350"/>
                <a:gd name="connsiteX4" fmla="*/ 1066800 w 1066800"/>
                <a:gd name="connsiteY4" fmla="*/ 768350 h 76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6800" h="768350">
                  <a:moveTo>
                    <a:pt x="1066800" y="768350"/>
                  </a:moveTo>
                  <a:cubicBezTo>
                    <a:pt x="1065742" y="681567"/>
                    <a:pt x="1064683" y="594783"/>
                    <a:pt x="1063625" y="508000"/>
                  </a:cubicBezTo>
                  <a:lnTo>
                    <a:pt x="3175" y="0"/>
                  </a:lnTo>
                  <a:cubicBezTo>
                    <a:pt x="2117" y="89958"/>
                    <a:pt x="1058" y="179917"/>
                    <a:pt x="0" y="269875"/>
                  </a:cubicBezTo>
                  <a:lnTo>
                    <a:pt x="1066800" y="76835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127" name="Freeform 126"/>
            <p:cNvSpPr/>
            <p:nvPr/>
          </p:nvSpPr>
          <p:spPr bwMode="auto">
            <a:xfrm>
              <a:off x="6264275" y="4714875"/>
              <a:ext cx="301625" cy="330200"/>
            </a:xfrm>
            <a:custGeom>
              <a:avLst/>
              <a:gdLst>
                <a:gd name="connsiteX0" fmla="*/ 298450 w 301625"/>
                <a:gd name="connsiteY0" fmla="*/ 330200 h 330200"/>
                <a:gd name="connsiteX1" fmla="*/ 301625 w 301625"/>
                <a:gd name="connsiteY1" fmla="*/ 0 h 330200"/>
                <a:gd name="connsiteX2" fmla="*/ 0 w 301625"/>
                <a:gd name="connsiteY2" fmla="*/ 187325 h 330200"/>
                <a:gd name="connsiteX3" fmla="*/ 298450 w 301625"/>
                <a:gd name="connsiteY3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625" h="330200">
                  <a:moveTo>
                    <a:pt x="298450" y="330200"/>
                  </a:moveTo>
                  <a:cubicBezTo>
                    <a:pt x="299508" y="220133"/>
                    <a:pt x="300567" y="110067"/>
                    <a:pt x="301625" y="0"/>
                  </a:cubicBezTo>
                  <a:lnTo>
                    <a:pt x="0" y="187325"/>
                  </a:lnTo>
                  <a:lnTo>
                    <a:pt x="298450" y="33020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</p:grpSp>
      <p:sp>
        <p:nvSpPr>
          <p:cNvPr id="225" name="Freeform 224"/>
          <p:cNvSpPr/>
          <p:nvPr/>
        </p:nvSpPr>
        <p:spPr bwMode="auto">
          <a:xfrm>
            <a:off x="4572000" y="2505350"/>
            <a:ext cx="914400" cy="718835"/>
          </a:xfrm>
          <a:custGeom>
            <a:avLst/>
            <a:gdLst>
              <a:gd name="connsiteX0" fmla="*/ 903829 w 914400"/>
              <a:gd name="connsiteY0" fmla="*/ 718835 h 718835"/>
              <a:gd name="connsiteX1" fmla="*/ 914400 w 914400"/>
              <a:gd name="connsiteY1" fmla="*/ 443986 h 718835"/>
              <a:gd name="connsiteX2" fmla="*/ 0 w 914400"/>
              <a:gd name="connsiteY2" fmla="*/ 0 h 718835"/>
              <a:gd name="connsiteX3" fmla="*/ 285420 w 914400"/>
              <a:gd name="connsiteY3" fmla="*/ 396416 h 718835"/>
              <a:gd name="connsiteX4" fmla="*/ 903829 w 914400"/>
              <a:gd name="connsiteY4" fmla="*/ 718835 h 718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718835">
                <a:moveTo>
                  <a:pt x="903829" y="718835"/>
                </a:moveTo>
                <a:lnTo>
                  <a:pt x="914400" y="443986"/>
                </a:lnTo>
                <a:lnTo>
                  <a:pt x="0" y="0"/>
                </a:lnTo>
                <a:lnTo>
                  <a:pt x="285420" y="396416"/>
                </a:lnTo>
                <a:lnTo>
                  <a:pt x="903829" y="718835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68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226" name="Freeform 225"/>
          <p:cNvSpPr/>
          <p:nvPr/>
        </p:nvSpPr>
        <p:spPr bwMode="auto">
          <a:xfrm>
            <a:off x="4582571" y="1738946"/>
            <a:ext cx="2193503" cy="1199819"/>
          </a:xfrm>
          <a:custGeom>
            <a:avLst/>
            <a:gdLst>
              <a:gd name="connsiteX0" fmla="*/ 898544 w 2193503"/>
              <a:gd name="connsiteY0" fmla="*/ 1199819 h 1199819"/>
              <a:gd name="connsiteX1" fmla="*/ 2193503 w 2193503"/>
              <a:gd name="connsiteY1" fmla="*/ 459842 h 1199819"/>
              <a:gd name="connsiteX2" fmla="*/ 1289674 w 2193503"/>
              <a:gd name="connsiteY2" fmla="*/ 0 h 1199819"/>
              <a:gd name="connsiteX3" fmla="*/ 0 w 2193503"/>
              <a:gd name="connsiteY3" fmla="*/ 761119 h 1199819"/>
              <a:gd name="connsiteX4" fmla="*/ 898544 w 2193503"/>
              <a:gd name="connsiteY4" fmla="*/ 1199819 h 119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3503" h="1199819">
                <a:moveTo>
                  <a:pt x="898544" y="1199819"/>
                </a:moveTo>
                <a:lnTo>
                  <a:pt x="2193503" y="459842"/>
                </a:lnTo>
                <a:lnTo>
                  <a:pt x="1289674" y="0"/>
                </a:lnTo>
                <a:lnTo>
                  <a:pt x="0" y="761119"/>
                </a:lnTo>
                <a:lnTo>
                  <a:pt x="898544" y="1199819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68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227" name="Freeform 226"/>
          <p:cNvSpPr/>
          <p:nvPr/>
        </p:nvSpPr>
        <p:spPr bwMode="auto">
          <a:xfrm>
            <a:off x="6559367" y="2716772"/>
            <a:ext cx="2473637" cy="1305531"/>
          </a:xfrm>
          <a:custGeom>
            <a:avLst/>
            <a:gdLst>
              <a:gd name="connsiteX0" fmla="*/ 0 w 2473637"/>
              <a:gd name="connsiteY0" fmla="*/ 739977 h 1305531"/>
              <a:gd name="connsiteX1" fmla="*/ 1199820 w 2473637"/>
              <a:gd name="connsiteY1" fmla="*/ 1305531 h 1305531"/>
              <a:gd name="connsiteX2" fmla="*/ 2473637 w 2473637"/>
              <a:gd name="connsiteY2" fmla="*/ 544412 h 1305531"/>
              <a:gd name="connsiteX3" fmla="*/ 1300245 w 2473637"/>
              <a:gd name="connsiteY3" fmla="*/ 0 h 1305531"/>
              <a:gd name="connsiteX4" fmla="*/ 0 w 2473637"/>
              <a:gd name="connsiteY4" fmla="*/ 739977 h 1305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3637" h="1305531">
                <a:moveTo>
                  <a:pt x="0" y="739977"/>
                </a:moveTo>
                <a:lnTo>
                  <a:pt x="1199820" y="1305531"/>
                </a:lnTo>
                <a:lnTo>
                  <a:pt x="2473637" y="544412"/>
                </a:lnTo>
                <a:lnTo>
                  <a:pt x="1300245" y="0"/>
                </a:lnTo>
                <a:lnTo>
                  <a:pt x="0" y="739977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68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228" name="Freeform 227"/>
          <p:cNvSpPr/>
          <p:nvPr/>
        </p:nvSpPr>
        <p:spPr bwMode="auto">
          <a:xfrm>
            <a:off x="6548796" y="3456749"/>
            <a:ext cx="1210391" cy="655408"/>
          </a:xfrm>
          <a:custGeom>
            <a:avLst/>
            <a:gdLst>
              <a:gd name="connsiteX0" fmla="*/ 0 w 1210391"/>
              <a:gd name="connsiteY0" fmla="*/ 285420 h 655408"/>
              <a:gd name="connsiteX1" fmla="*/ 5285 w 1210391"/>
              <a:gd name="connsiteY1" fmla="*/ 0 h 655408"/>
              <a:gd name="connsiteX2" fmla="*/ 1210391 w 1210391"/>
              <a:gd name="connsiteY2" fmla="*/ 576125 h 655408"/>
              <a:gd name="connsiteX3" fmla="*/ 824545 w 1210391"/>
              <a:gd name="connsiteY3" fmla="*/ 655408 h 655408"/>
              <a:gd name="connsiteX4" fmla="*/ 0 w 1210391"/>
              <a:gd name="connsiteY4" fmla="*/ 285420 h 655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391" h="655408">
                <a:moveTo>
                  <a:pt x="0" y="285420"/>
                </a:moveTo>
                <a:cubicBezTo>
                  <a:pt x="1762" y="190280"/>
                  <a:pt x="3523" y="95140"/>
                  <a:pt x="5285" y="0"/>
                </a:cubicBezTo>
                <a:lnTo>
                  <a:pt x="1210391" y="576125"/>
                </a:lnTo>
                <a:lnTo>
                  <a:pt x="824545" y="655408"/>
                </a:lnTo>
                <a:lnTo>
                  <a:pt x="0" y="28542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68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229" name="Straight Arrow Connector 228"/>
          <p:cNvCxnSpPr>
            <a:cxnSpLocks noChangeAspect="1"/>
          </p:cNvCxnSpPr>
          <p:nvPr/>
        </p:nvCxnSpPr>
        <p:spPr bwMode="auto">
          <a:xfrm>
            <a:off x="5873863" y="1773866"/>
            <a:ext cx="897304" cy="42503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lg"/>
            <a:tailEnd type="stealth" w="med" len="lg"/>
          </a:ln>
          <a:effectLst/>
        </p:spPr>
      </p:cxnSp>
      <p:cxnSp>
        <p:nvCxnSpPr>
          <p:cNvPr id="230" name="Straight Arrow Connector 229"/>
          <p:cNvCxnSpPr>
            <a:cxnSpLocks noChangeAspect="1"/>
          </p:cNvCxnSpPr>
          <p:nvPr/>
        </p:nvCxnSpPr>
        <p:spPr bwMode="auto">
          <a:xfrm>
            <a:off x="4595035" y="2514600"/>
            <a:ext cx="897304" cy="42503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lg"/>
            <a:tailEnd type="stealth" w="med" len="lg"/>
          </a:ln>
          <a:effectLst/>
        </p:spPr>
      </p:cxnSp>
      <p:cxnSp>
        <p:nvCxnSpPr>
          <p:cNvPr id="231" name="Straight Arrow Connector 230"/>
          <p:cNvCxnSpPr>
            <a:cxnSpLocks noChangeAspect="1"/>
          </p:cNvCxnSpPr>
          <p:nvPr/>
        </p:nvCxnSpPr>
        <p:spPr bwMode="auto">
          <a:xfrm>
            <a:off x="5247167" y="2122967"/>
            <a:ext cx="897304" cy="42503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lg"/>
            <a:tailEnd type="stealth" w="med" len="lg"/>
          </a:ln>
          <a:effectLst/>
        </p:spPr>
      </p:cxnSp>
      <p:cxnSp>
        <p:nvCxnSpPr>
          <p:cNvPr id="232" name="Straight Arrow Connector 231"/>
          <p:cNvCxnSpPr>
            <a:cxnSpLocks noChangeAspect="1"/>
          </p:cNvCxnSpPr>
          <p:nvPr/>
        </p:nvCxnSpPr>
        <p:spPr bwMode="auto">
          <a:xfrm>
            <a:off x="5562600" y="1938668"/>
            <a:ext cx="897304" cy="42503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lg"/>
            <a:tailEnd type="stealth" w="med" len="lg"/>
          </a:ln>
          <a:effectLst/>
        </p:spPr>
      </p:cxnSp>
      <p:cxnSp>
        <p:nvCxnSpPr>
          <p:cNvPr id="233" name="Straight Arrow Connector 232"/>
          <p:cNvCxnSpPr>
            <a:cxnSpLocks noChangeAspect="1"/>
          </p:cNvCxnSpPr>
          <p:nvPr/>
        </p:nvCxnSpPr>
        <p:spPr bwMode="auto">
          <a:xfrm>
            <a:off x="4942367" y="2296633"/>
            <a:ext cx="897304" cy="42503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lg"/>
            <a:tailEnd type="stealth" w="med" len="lg"/>
          </a:ln>
          <a:effectLst/>
        </p:spPr>
      </p:cxnSp>
      <p:cxnSp>
        <p:nvCxnSpPr>
          <p:cNvPr id="234" name="Straight Arrow Connector 233"/>
          <p:cNvCxnSpPr>
            <a:cxnSpLocks noChangeAspect="1"/>
          </p:cNvCxnSpPr>
          <p:nvPr/>
        </p:nvCxnSpPr>
        <p:spPr bwMode="auto">
          <a:xfrm>
            <a:off x="4844901" y="2916866"/>
            <a:ext cx="643962" cy="30504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lg"/>
            <a:tailEnd type="stealth" w="med" len="lg"/>
          </a:ln>
          <a:effectLst/>
        </p:spPr>
      </p:cxnSp>
      <p:cxnSp>
        <p:nvCxnSpPr>
          <p:cNvPr id="235" name="Straight Arrow Connector 234"/>
          <p:cNvCxnSpPr>
            <a:cxnSpLocks noChangeAspect="1"/>
          </p:cNvCxnSpPr>
          <p:nvPr/>
        </p:nvCxnSpPr>
        <p:spPr bwMode="auto">
          <a:xfrm>
            <a:off x="7825565" y="2709532"/>
            <a:ext cx="1180029" cy="55896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med" len="lg"/>
            <a:tailEnd type="none" w="med" len="lg"/>
          </a:ln>
          <a:effectLst/>
        </p:spPr>
      </p:cxnSp>
      <p:cxnSp>
        <p:nvCxnSpPr>
          <p:cNvPr id="236" name="Straight Arrow Connector 235"/>
          <p:cNvCxnSpPr>
            <a:cxnSpLocks noChangeAspect="1"/>
          </p:cNvCxnSpPr>
          <p:nvPr/>
        </p:nvCxnSpPr>
        <p:spPr bwMode="auto">
          <a:xfrm>
            <a:off x="6586868" y="3462668"/>
            <a:ext cx="1180029" cy="55896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med" len="lg"/>
            <a:tailEnd type="none" w="med" len="lg"/>
          </a:ln>
          <a:effectLst/>
        </p:spPr>
      </p:cxnSp>
      <p:cxnSp>
        <p:nvCxnSpPr>
          <p:cNvPr id="237" name="Straight Arrow Connector 236"/>
          <p:cNvCxnSpPr>
            <a:cxnSpLocks noChangeAspect="1"/>
          </p:cNvCxnSpPr>
          <p:nvPr/>
        </p:nvCxnSpPr>
        <p:spPr bwMode="auto">
          <a:xfrm>
            <a:off x="7141534" y="3102934"/>
            <a:ext cx="1180029" cy="55896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med" len="lg"/>
            <a:tailEnd type="none" w="med" len="lg"/>
          </a:ln>
          <a:effectLst/>
        </p:spPr>
      </p:cxnSp>
      <p:cxnSp>
        <p:nvCxnSpPr>
          <p:cNvPr id="238" name="Straight Arrow Connector 237"/>
          <p:cNvCxnSpPr>
            <a:cxnSpLocks noChangeAspect="1"/>
          </p:cNvCxnSpPr>
          <p:nvPr/>
        </p:nvCxnSpPr>
        <p:spPr bwMode="auto">
          <a:xfrm>
            <a:off x="7543800" y="2895600"/>
            <a:ext cx="1180029" cy="55896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med" len="lg"/>
            <a:tailEnd type="none" w="med" len="lg"/>
          </a:ln>
          <a:effectLst/>
        </p:spPr>
      </p:cxnSp>
      <p:cxnSp>
        <p:nvCxnSpPr>
          <p:cNvPr id="239" name="Straight Arrow Connector 238"/>
          <p:cNvCxnSpPr>
            <a:cxnSpLocks noChangeAspect="1"/>
          </p:cNvCxnSpPr>
          <p:nvPr/>
        </p:nvCxnSpPr>
        <p:spPr bwMode="auto">
          <a:xfrm>
            <a:off x="6858000" y="3276600"/>
            <a:ext cx="1180029" cy="55896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med" len="lg"/>
            <a:tailEnd type="none" w="med" len="lg"/>
          </a:ln>
          <a:effectLst/>
        </p:spPr>
      </p:cxnSp>
      <p:cxnSp>
        <p:nvCxnSpPr>
          <p:cNvPr id="240" name="Straight Arrow Connector 239"/>
          <p:cNvCxnSpPr>
            <a:cxnSpLocks noChangeAspect="1"/>
          </p:cNvCxnSpPr>
          <p:nvPr/>
        </p:nvCxnSpPr>
        <p:spPr bwMode="auto">
          <a:xfrm>
            <a:off x="6553200" y="3733800"/>
            <a:ext cx="767019" cy="36332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med" len="lg"/>
            <a:tailEnd type="none" w="med" len="lg"/>
          </a:ln>
          <a:effectLst/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MER311: Advanced Strength of Materials</a:t>
            </a:r>
          </a:p>
        </p:txBody>
      </p:sp>
      <p:sp>
        <p:nvSpPr>
          <p:cNvPr id="1229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4FA4367-F1CE-4364-A98D-E1A605D59849}" type="slidenum">
              <a:rPr lang="en-US" smtClean="0"/>
              <a:pPr/>
              <a:t>9</a:t>
            </a:fld>
            <a:endParaRPr lang="en-US" smtClean="0"/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Shear Stress Result</a:t>
            </a:r>
            <a:endParaRPr lang="en-US" dirty="0" smtClean="0"/>
          </a:p>
        </p:txBody>
      </p:sp>
      <p:sp>
        <p:nvSpPr>
          <p:cNvPr id="6" name="Freeform 5"/>
          <p:cNvSpPr/>
          <p:nvPr/>
        </p:nvSpPr>
        <p:spPr bwMode="auto">
          <a:xfrm>
            <a:off x="1752600" y="2819400"/>
            <a:ext cx="1313078" cy="2523744"/>
          </a:xfrm>
          <a:custGeom>
            <a:avLst/>
            <a:gdLst>
              <a:gd name="connsiteX0" fmla="*/ 0 w 1313078"/>
              <a:gd name="connsiteY0" fmla="*/ 2523744 h 2523744"/>
              <a:gd name="connsiteX1" fmla="*/ 1309421 w 1313078"/>
              <a:gd name="connsiteY1" fmla="*/ 1770278 h 2523744"/>
              <a:gd name="connsiteX2" fmla="*/ 1313078 w 1313078"/>
              <a:gd name="connsiteY2" fmla="*/ 1506931 h 2523744"/>
              <a:gd name="connsiteX3" fmla="*/ 757123 w 1313078"/>
              <a:gd name="connsiteY3" fmla="*/ 1825142 h 2523744"/>
              <a:gd name="connsiteX4" fmla="*/ 764438 w 1313078"/>
              <a:gd name="connsiteY4" fmla="*/ 585216 h 2523744"/>
              <a:gd name="connsiteX5" fmla="*/ 1309421 w 1313078"/>
              <a:gd name="connsiteY5" fmla="*/ 263347 h 2523744"/>
              <a:gd name="connsiteX6" fmla="*/ 1309421 w 1313078"/>
              <a:gd name="connsiteY6" fmla="*/ 0 h 2523744"/>
              <a:gd name="connsiteX7" fmla="*/ 7315 w 1313078"/>
              <a:gd name="connsiteY7" fmla="*/ 753465 h 2523744"/>
              <a:gd name="connsiteX8" fmla="*/ 7315 w 1313078"/>
              <a:gd name="connsiteY8" fmla="*/ 1020470 h 2523744"/>
              <a:gd name="connsiteX9" fmla="*/ 552297 w 1313078"/>
              <a:gd name="connsiteY9" fmla="*/ 705917 h 2523744"/>
              <a:gd name="connsiteX10" fmla="*/ 552297 w 1313078"/>
              <a:gd name="connsiteY10" fmla="*/ 1949501 h 2523744"/>
              <a:gd name="connsiteX11" fmla="*/ 3657 w 1313078"/>
              <a:gd name="connsiteY11" fmla="*/ 2267712 h 2523744"/>
              <a:gd name="connsiteX12" fmla="*/ 0 w 1313078"/>
              <a:gd name="connsiteY12" fmla="*/ 2523744 h 2523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13078" h="2523744">
                <a:moveTo>
                  <a:pt x="0" y="2523744"/>
                </a:moveTo>
                <a:lnTo>
                  <a:pt x="1309421" y="1770278"/>
                </a:lnTo>
                <a:lnTo>
                  <a:pt x="1313078" y="1506931"/>
                </a:lnTo>
                <a:lnTo>
                  <a:pt x="757123" y="1825142"/>
                </a:lnTo>
                <a:cubicBezTo>
                  <a:pt x="759561" y="1411833"/>
                  <a:pt x="762000" y="998525"/>
                  <a:pt x="764438" y="585216"/>
                </a:cubicBezTo>
                <a:lnTo>
                  <a:pt x="1309421" y="263347"/>
                </a:lnTo>
                <a:lnTo>
                  <a:pt x="1309421" y="0"/>
                </a:lnTo>
                <a:lnTo>
                  <a:pt x="7315" y="753465"/>
                </a:lnTo>
                <a:lnTo>
                  <a:pt x="7315" y="1020470"/>
                </a:lnTo>
                <a:lnTo>
                  <a:pt x="552297" y="705917"/>
                </a:lnTo>
                <a:lnTo>
                  <a:pt x="552297" y="1949501"/>
                </a:lnTo>
                <a:lnTo>
                  <a:pt x="3657" y="2267712"/>
                </a:lnTo>
                <a:cubicBezTo>
                  <a:pt x="4876" y="2351837"/>
                  <a:pt x="6096" y="2435961"/>
                  <a:pt x="0" y="2523744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7" name="Freeform 6"/>
          <p:cNvSpPr/>
          <p:nvPr/>
        </p:nvSpPr>
        <p:spPr bwMode="auto">
          <a:xfrm>
            <a:off x="695553" y="3057144"/>
            <a:ext cx="1068020" cy="782726"/>
          </a:xfrm>
          <a:custGeom>
            <a:avLst/>
            <a:gdLst>
              <a:gd name="connsiteX0" fmla="*/ 1060704 w 1068020"/>
              <a:gd name="connsiteY0" fmla="*/ 782726 h 782726"/>
              <a:gd name="connsiteX1" fmla="*/ 0 w 1068020"/>
              <a:gd name="connsiteY1" fmla="*/ 267005 h 782726"/>
              <a:gd name="connsiteX2" fmla="*/ 0 w 1068020"/>
              <a:gd name="connsiteY2" fmla="*/ 0 h 782726"/>
              <a:gd name="connsiteX3" fmla="*/ 1068020 w 1068020"/>
              <a:gd name="connsiteY3" fmla="*/ 519379 h 782726"/>
              <a:gd name="connsiteX4" fmla="*/ 1060704 w 1068020"/>
              <a:gd name="connsiteY4" fmla="*/ 782726 h 782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8020" h="782726">
                <a:moveTo>
                  <a:pt x="1060704" y="782726"/>
                </a:moveTo>
                <a:lnTo>
                  <a:pt x="0" y="267005"/>
                </a:lnTo>
                <a:lnTo>
                  <a:pt x="0" y="0"/>
                </a:lnTo>
                <a:lnTo>
                  <a:pt x="1068020" y="519379"/>
                </a:lnTo>
                <a:cubicBezTo>
                  <a:pt x="1066801" y="607161"/>
                  <a:pt x="1065581" y="694944"/>
                  <a:pt x="1060704" y="782726"/>
                </a:cubicBezTo>
                <a:close/>
              </a:path>
            </a:pathLst>
          </a:cu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8" name="Freeform 7"/>
          <p:cNvSpPr/>
          <p:nvPr/>
        </p:nvSpPr>
        <p:spPr bwMode="auto">
          <a:xfrm>
            <a:off x="691896" y="4571390"/>
            <a:ext cx="1068019" cy="768096"/>
          </a:xfrm>
          <a:custGeom>
            <a:avLst/>
            <a:gdLst>
              <a:gd name="connsiteX0" fmla="*/ 1060704 w 1068019"/>
              <a:gd name="connsiteY0" fmla="*/ 768096 h 768096"/>
              <a:gd name="connsiteX1" fmla="*/ 1068019 w 1068019"/>
              <a:gd name="connsiteY1" fmla="*/ 515722 h 768096"/>
              <a:gd name="connsiteX2" fmla="*/ 0 w 1068019"/>
              <a:gd name="connsiteY2" fmla="*/ 0 h 768096"/>
              <a:gd name="connsiteX3" fmla="*/ 0 w 1068019"/>
              <a:gd name="connsiteY3" fmla="*/ 259690 h 768096"/>
              <a:gd name="connsiteX4" fmla="*/ 1060704 w 1068019"/>
              <a:gd name="connsiteY4" fmla="*/ 768096 h 76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8019" h="768096">
                <a:moveTo>
                  <a:pt x="1060704" y="768096"/>
                </a:moveTo>
                <a:lnTo>
                  <a:pt x="1068019" y="515722"/>
                </a:lnTo>
                <a:lnTo>
                  <a:pt x="0" y="0"/>
                </a:lnTo>
                <a:lnTo>
                  <a:pt x="0" y="259690"/>
                </a:lnTo>
                <a:lnTo>
                  <a:pt x="1060704" y="768096"/>
                </a:lnTo>
                <a:close/>
              </a:path>
            </a:pathLst>
          </a:cu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9" name="Freeform 8"/>
          <p:cNvSpPr/>
          <p:nvPr/>
        </p:nvSpPr>
        <p:spPr bwMode="auto">
          <a:xfrm>
            <a:off x="695553" y="4253179"/>
            <a:ext cx="1605687" cy="826618"/>
          </a:xfrm>
          <a:custGeom>
            <a:avLst/>
            <a:gdLst>
              <a:gd name="connsiteX0" fmla="*/ 1064362 w 1605687"/>
              <a:gd name="connsiteY0" fmla="*/ 826618 h 826618"/>
              <a:gd name="connsiteX1" fmla="*/ 1605687 w 1605687"/>
              <a:gd name="connsiteY1" fmla="*/ 512064 h 826618"/>
              <a:gd name="connsiteX2" fmla="*/ 537668 w 1605687"/>
              <a:gd name="connsiteY2" fmla="*/ 0 h 826618"/>
              <a:gd name="connsiteX3" fmla="*/ 0 w 1605687"/>
              <a:gd name="connsiteY3" fmla="*/ 310896 h 826618"/>
              <a:gd name="connsiteX4" fmla="*/ 1064362 w 1605687"/>
              <a:gd name="connsiteY4" fmla="*/ 826618 h 82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5687" h="826618">
                <a:moveTo>
                  <a:pt x="1064362" y="826618"/>
                </a:moveTo>
                <a:lnTo>
                  <a:pt x="1605687" y="512064"/>
                </a:lnTo>
                <a:lnTo>
                  <a:pt x="537668" y="0"/>
                </a:lnTo>
                <a:lnTo>
                  <a:pt x="0" y="310896"/>
                </a:lnTo>
                <a:lnTo>
                  <a:pt x="1064362" y="826618"/>
                </a:lnTo>
                <a:close/>
              </a:path>
            </a:pathLst>
          </a:cu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0" name="Freeform 9"/>
          <p:cNvSpPr/>
          <p:nvPr/>
        </p:nvSpPr>
        <p:spPr bwMode="auto">
          <a:xfrm>
            <a:off x="1233221" y="3525317"/>
            <a:ext cx="1071676" cy="1239926"/>
          </a:xfrm>
          <a:custGeom>
            <a:avLst/>
            <a:gdLst>
              <a:gd name="connsiteX0" fmla="*/ 1071676 w 1071676"/>
              <a:gd name="connsiteY0" fmla="*/ 1239926 h 1239926"/>
              <a:gd name="connsiteX1" fmla="*/ 1071676 w 1071676"/>
              <a:gd name="connsiteY1" fmla="*/ 0 h 1239926"/>
              <a:gd name="connsiteX2" fmla="*/ 526694 w 1071676"/>
              <a:gd name="connsiteY2" fmla="*/ 325526 h 1239926"/>
              <a:gd name="connsiteX3" fmla="*/ 0 w 1071676"/>
              <a:gd name="connsiteY3" fmla="*/ 69494 h 1239926"/>
              <a:gd name="connsiteX4" fmla="*/ 3657 w 1071676"/>
              <a:gd name="connsiteY4" fmla="*/ 724204 h 1239926"/>
              <a:gd name="connsiteX5" fmla="*/ 1071676 w 1071676"/>
              <a:gd name="connsiteY5" fmla="*/ 1239926 h 1239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1676" h="1239926">
                <a:moveTo>
                  <a:pt x="1071676" y="1239926"/>
                </a:moveTo>
                <a:lnTo>
                  <a:pt x="1071676" y="0"/>
                </a:lnTo>
                <a:lnTo>
                  <a:pt x="526694" y="325526"/>
                </a:lnTo>
                <a:lnTo>
                  <a:pt x="0" y="69494"/>
                </a:lnTo>
                <a:lnTo>
                  <a:pt x="3657" y="724204"/>
                </a:lnTo>
                <a:lnTo>
                  <a:pt x="1071676" y="1239926"/>
                </a:lnTo>
                <a:close/>
              </a:path>
            </a:pathLst>
          </a:cu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1" name="Freeform 10"/>
          <p:cNvSpPr/>
          <p:nvPr/>
        </p:nvSpPr>
        <p:spPr bwMode="auto">
          <a:xfrm>
            <a:off x="2513381" y="4070299"/>
            <a:ext cx="544982" cy="566928"/>
          </a:xfrm>
          <a:custGeom>
            <a:avLst/>
            <a:gdLst>
              <a:gd name="connsiteX0" fmla="*/ 0 w 544982"/>
              <a:gd name="connsiteY0" fmla="*/ 566928 h 566928"/>
              <a:gd name="connsiteX1" fmla="*/ 544982 w 544982"/>
              <a:gd name="connsiteY1" fmla="*/ 256032 h 566928"/>
              <a:gd name="connsiteX2" fmla="*/ 7315 w 544982"/>
              <a:gd name="connsiteY2" fmla="*/ 0 h 566928"/>
              <a:gd name="connsiteX3" fmla="*/ 0 w 544982"/>
              <a:gd name="connsiteY3" fmla="*/ 566928 h 566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82" h="566928">
                <a:moveTo>
                  <a:pt x="0" y="566928"/>
                </a:moveTo>
                <a:lnTo>
                  <a:pt x="544982" y="256032"/>
                </a:lnTo>
                <a:lnTo>
                  <a:pt x="7315" y="0"/>
                </a:lnTo>
                <a:cubicBezTo>
                  <a:pt x="4877" y="188976"/>
                  <a:pt x="2438" y="377952"/>
                  <a:pt x="0" y="566928"/>
                </a:cubicBezTo>
                <a:close/>
              </a:path>
            </a:pathLst>
          </a:cu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2" name="Freeform 11"/>
          <p:cNvSpPr/>
          <p:nvPr/>
        </p:nvSpPr>
        <p:spPr bwMode="auto">
          <a:xfrm>
            <a:off x="691896" y="2303678"/>
            <a:ext cx="2362809" cy="1269187"/>
          </a:xfrm>
          <a:custGeom>
            <a:avLst/>
            <a:gdLst>
              <a:gd name="connsiteX0" fmla="*/ 1071677 w 2362809"/>
              <a:gd name="connsiteY0" fmla="*/ 1269187 h 1269187"/>
              <a:gd name="connsiteX1" fmla="*/ 2362809 w 2362809"/>
              <a:gd name="connsiteY1" fmla="*/ 512064 h 1269187"/>
              <a:gd name="connsiteX2" fmla="*/ 1302105 w 2362809"/>
              <a:gd name="connsiteY2" fmla="*/ 0 h 1269187"/>
              <a:gd name="connsiteX3" fmla="*/ 0 w 2362809"/>
              <a:gd name="connsiteY3" fmla="*/ 749808 h 1269187"/>
              <a:gd name="connsiteX4" fmla="*/ 1071677 w 2362809"/>
              <a:gd name="connsiteY4" fmla="*/ 1269187 h 1269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2809" h="1269187">
                <a:moveTo>
                  <a:pt x="1071677" y="1269187"/>
                </a:moveTo>
                <a:lnTo>
                  <a:pt x="2362809" y="512064"/>
                </a:lnTo>
                <a:lnTo>
                  <a:pt x="1302105" y="0"/>
                </a:lnTo>
                <a:lnTo>
                  <a:pt x="0" y="749808"/>
                </a:lnTo>
                <a:lnTo>
                  <a:pt x="1071677" y="1269187"/>
                </a:lnTo>
                <a:close/>
              </a:path>
            </a:pathLst>
          </a:cu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13" name="Straight Arrow Connector 12"/>
          <p:cNvCxnSpPr>
            <a:cxnSpLocks noChangeAspect="1"/>
          </p:cNvCxnSpPr>
          <p:nvPr/>
        </p:nvCxnSpPr>
        <p:spPr bwMode="auto">
          <a:xfrm rot="10800000" flipV="1">
            <a:off x="2838017" y="3012009"/>
            <a:ext cx="150876" cy="8800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4" name="Straight Arrow Connector 13"/>
          <p:cNvCxnSpPr>
            <a:cxnSpLocks noChangeAspect="1"/>
          </p:cNvCxnSpPr>
          <p:nvPr/>
        </p:nvCxnSpPr>
        <p:spPr bwMode="auto">
          <a:xfrm rot="10800000" flipV="1">
            <a:off x="1840773" y="5081284"/>
            <a:ext cx="150876" cy="8800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5" name="Straight Arrow Connector 14"/>
          <p:cNvCxnSpPr>
            <a:cxnSpLocks noChangeAspect="1"/>
          </p:cNvCxnSpPr>
          <p:nvPr/>
        </p:nvCxnSpPr>
        <p:spPr bwMode="auto">
          <a:xfrm rot="10800000" flipV="1">
            <a:off x="2574073" y="3116909"/>
            <a:ext cx="222904" cy="13002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6" name="Straight Arrow Connector 15"/>
          <p:cNvCxnSpPr>
            <a:cxnSpLocks noChangeAspect="1"/>
          </p:cNvCxnSpPr>
          <p:nvPr/>
        </p:nvCxnSpPr>
        <p:spPr bwMode="auto">
          <a:xfrm rot="10800000" flipV="1">
            <a:off x="2849892" y="4490484"/>
            <a:ext cx="150876" cy="8800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lg"/>
            <a:tailEnd type="none" w="med" len="lg"/>
          </a:ln>
          <a:effectLst/>
        </p:spPr>
      </p:cxnSp>
      <p:cxnSp>
        <p:nvCxnSpPr>
          <p:cNvPr id="17" name="Straight Arrow Connector 16"/>
          <p:cNvCxnSpPr>
            <a:cxnSpLocks noChangeAspect="1"/>
          </p:cNvCxnSpPr>
          <p:nvPr/>
        </p:nvCxnSpPr>
        <p:spPr bwMode="auto">
          <a:xfrm rot="10800000" flipV="1">
            <a:off x="2579217" y="4619079"/>
            <a:ext cx="220400" cy="12855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lg"/>
            <a:tailEnd type="none" w="med" len="lg"/>
          </a:ln>
          <a:effectLst/>
        </p:spPr>
      </p:cxnSp>
      <p:cxnSp>
        <p:nvCxnSpPr>
          <p:cNvPr id="18" name="Straight Arrow Connector 17"/>
          <p:cNvCxnSpPr>
            <a:cxnSpLocks noChangeAspect="1"/>
          </p:cNvCxnSpPr>
          <p:nvPr/>
        </p:nvCxnSpPr>
        <p:spPr bwMode="auto">
          <a:xfrm rot="10800000" flipV="1">
            <a:off x="1823949" y="3579059"/>
            <a:ext cx="150876" cy="8800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lg"/>
          </a:ln>
          <a:effectLst/>
        </p:spPr>
      </p:cxnSp>
      <p:cxnSp>
        <p:nvCxnSpPr>
          <p:cNvPr id="19" name="Straight Arrow Connector 18"/>
          <p:cNvCxnSpPr>
            <a:cxnSpLocks noChangeAspect="1"/>
          </p:cNvCxnSpPr>
          <p:nvPr/>
        </p:nvCxnSpPr>
        <p:spPr bwMode="auto">
          <a:xfrm rot="10800000" flipV="1">
            <a:off x="2073991" y="3408320"/>
            <a:ext cx="222904" cy="13002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lg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 rot="5400000">
            <a:off x="2227712" y="3827445"/>
            <a:ext cx="36576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1" name="Straight Arrow Connector 20"/>
          <p:cNvCxnSpPr>
            <a:cxnSpLocks noChangeAspect="1"/>
          </p:cNvCxnSpPr>
          <p:nvPr/>
        </p:nvCxnSpPr>
        <p:spPr bwMode="auto">
          <a:xfrm rot="10800000" flipV="1">
            <a:off x="2090760" y="4895834"/>
            <a:ext cx="220400" cy="12855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 rot="5400000">
            <a:off x="2225737" y="4241095"/>
            <a:ext cx="36576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 rot="5400000">
            <a:off x="2262069" y="3488288"/>
            <a:ext cx="310896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4" name="Straight Arrow Connector 23"/>
          <p:cNvCxnSpPr/>
          <p:nvPr/>
        </p:nvCxnSpPr>
        <p:spPr bwMode="auto">
          <a:xfrm rot="5400000">
            <a:off x="2253555" y="4608367"/>
            <a:ext cx="310896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5" name="Straight Connector 24"/>
          <p:cNvCxnSpPr>
            <a:cxnSpLocks noChangeAspect="1"/>
          </p:cNvCxnSpPr>
          <p:nvPr/>
        </p:nvCxnSpPr>
        <p:spPr bwMode="auto">
          <a:xfrm flipV="1">
            <a:off x="1747748" y="3550359"/>
            <a:ext cx="1463040" cy="85122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9933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3119348" y="3674059"/>
            <a:ext cx="554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</a:t>
            </a:r>
            <a:endParaRPr lang="en-US" dirty="0"/>
          </a:p>
        </p:txBody>
      </p:sp>
      <p:graphicFrame>
        <p:nvGraphicFramePr>
          <p:cNvPr id="27" name="Object 4"/>
          <p:cNvGraphicFramePr>
            <a:graphicFrameLocks noChangeAspect="1"/>
          </p:cNvGraphicFramePr>
          <p:nvPr/>
        </p:nvGraphicFramePr>
        <p:xfrm>
          <a:off x="3119348" y="2683459"/>
          <a:ext cx="449179" cy="533400"/>
        </p:xfrm>
        <a:graphic>
          <a:graphicData uri="http://schemas.openxmlformats.org/presentationml/2006/ole">
            <p:oleObj spid="_x0000_s29698" name="Equation" r:id="rId4" imgW="203040" imgH="241200" progId="Equation.DSMT4">
              <p:embed/>
            </p:oleObj>
          </a:graphicData>
        </a:graphic>
      </p:graphicFrame>
      <p:graphicFrame>
        <p:nvGraphicFramePr>
          <p:cNvPr id="28" name="Object 17"/>
          <p:cNvGraphicFramePr>
            <a:graphicFrameLocks noChangeAspect="1"/>
          </p:cNvGraphicFramePr>
          <p:nvPr/>
        </p:nvGraphicFramePr>
        <p:xfrm>
          <a:off x="2477849" y="3273562"/>
          <a:ext cx="457200" cy="542925"/>
        </p:xfrm>
        <a:graphic>
          <a:graphicData uri="http://schemas.openxmlformats.org/presentationml/2006/ole">
            <p:oleObj spid="_x0000_s29699" name="Equation" r:id="rId5" imgW="203040" imgH="241200" progId="Equation.DSMT4">
              <p:embed/>
            </p:oleObj>
          </a:graphicData>
        </a:graphic>
      </p:graphicFrame>
      <p:cxnSp>
        <p:nvCxnSpPr>
          <p:cNvPr id="32" name="Straight Connector 31"/>
          <p:cNvCxnSpPr/>
          <p:nvPr/>
        </p:nvCxnSpPr>
        <p:spPr bwMode="auto">
          <a:xfrm>
            <a:off x="4343400" y="3810000"/>
            <a:ext cx="3657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Freeform 38"/>
          <p:cNvSpPr/>
          <p:nvPr/>
        </p:nvSpPr>
        <p:spPr bwMode="auto">
          <a:xfrm>
            <a:off x="4488873" y="2814452"/>
            <a:ext cx="1763485" cy="1989117"/>
          </a:xfrm>
          <a:custGeom>
            <a:avLst/>
            <a:gdLst>
              <a:gd name="connsiteX0" fmla="*/ 0 w 1763485"/>
              <a:gd name="connsiteY0" fmla="*/ 0 h 1989117"/>
              <a:gd name="connsiteX1" fmla="*/ 1763485 w 1763485"/>
              <a:gd name="connsiteY1" fmla="*/ 11875 h 1989117"/>
              <a:gd name="connsiteX2" fmla="*/ 1763485 w 1763485"/>
              <a:gd name="connsiteY2" fmla="*/ 320634 h 1989117"/>
              <a:gd name="connsiteX3" fmla="*/ 997527 w 1763485"/>
              <a:gd name="connsiteY3" fmla="*/ 308758 h 1989117"/>
              <a:gd name="connsiteX4" fmla="*/ 991589 w 1763485"/>
              <a:gd name="connsiteY4" fmla="*/ 1680358 h 1989117"/>
              <a:gd name="connsiteX5" fmla="*/ 1763485 w 1763485"/>
              <a:gd name="connsiteY5" fmla="*/ 1674421 h 1989117"/>
              <a:gd name="connsiteX6" fmla="*/ 1763485 w 1763485"/>
              <a:gd name="connsiteY6" fmla="*/ 1983179 h 1989117"/>
              <a:gd name="connsiteX7" fmla="*/ 5937 w 1763485"/>
              <a:gd name="connsiteY7" fmla="*/ 1989117 h 1989117"/>
              <a:gd name="connsiteX8" fmla="*/ 5937 w 1763485"/>
              <a:gd name="connsiteY8" fmla="*/ 1686296 h 1989117"/>
              <a:gd name="connsiteX9" fmla="*/ 694706 w 1763485"/>
              <a:gd name="connsiteY9" fmla="*/ 1680358 h 1989117"/>
              <a:gd name="connsiteX10" fmla="*/ 688769 w 1763485"/>
              <a:gd name="connsiteY10" fmla="*/ 308758 h 1989117"/>
              <a:gd name="connsiteX11" fmla="*/ 0 w 1763485"/>
              <a:gd name="connsiteY11" fmla="*/ 302821 h 1989117"/>
              <a:gd name="connsiteX12" fmla="*/ 0 w 1763485"/>
              <a:gd name="connsiteY12" fmla="*/ 0 h 1989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63485" h="1989117">
                <a:moveTo>
                  <a:pt x="0" y="0"/>
                </a:moveTo>
                <a:lnTo>
                  <a:pt x="1763485" y="11875"/>
                </a:lnTo>
                <a:lnTo>
                  <a:pt x="1763485" y="320634"/>
                </a:lnTo>
                <a:lnTo>
                  <a:pt x="997527" y="308758"/>
                </a:lnTo>
                <a:cubicBezTo>
                  <a:pt x="995548" y="765958"/>
                  <a:pt x="993568" y="1223158"/>
                  <a:pt x="991589" y="1680358"/>
                </a:cubicBezTo>
                <a:lnTo>
                  <a:pt x="1763485" y="1674421"/>
                </a:lnTo>
                <a:lnTo>
                  <a:pt x="1763485" y="1983179"/>
                </a:lnTo>
                <a:lnTo>
                  <a:pt x="5937" y="1989117"/>
                </a:lnTo>
                <a:lnTo>
                  <a:pt x="5937" y="1686296"/>
                </a:lnTo>
                <a:lnTo>
                  <a:pt x="694706" y="1680358"/>
                </a:lnTo>
                <a:lnTo>
                  <a:pt x="688769" y="308758"/>
                </a:lnTo>
                <a:lnTo>
                  <a:pt x="0" y="30282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40" name="Isosceles Triangle 39"/>
          <p:cNvSpPr/>
          <p:nvPr/>
        </p:nvSpPr>
        <p:spPr bwMode="auto">
          <a:xfrm>
            <a:off x="4495800" y="2438400"/>
            <a:ext cx="871728" cy="228600"/>
          </a:xfrm>
          <a:prstGeom prst="triangle">
            <a:avLst>
              <a:gd name="adj" fmla="val 100000"/>
            </a:avLst>
          </a:prstGeom>
          <a:solidFill>
            <a:srgbClr val="9933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41" name="Isosceles Triangle 40"/>
          <p:cNvSpPr/>
          <p:nvPr/>
        </p:nvSpPr>
        <p:spPr bwMode="auto">
          <a:xfrm flipH="1">
            <a:off x="5372986" y="2438400"/>
            <a:ext cx="868684" cy="228600"/>
          </a:xfrm>
          <a:prstGeom prst="triangle">
            <a:avLst>
              <a:gd name="adj" fmla="val 100000"/>
            </a:avLst>
          </a:prstGeom>
          <a:solidFill>
            <a:srgbClr val="9933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43" name="Chord 42"/>
          <p:cNvSpPr/>
          <p:nvPr/>
        </p:nvSpPr>
        <p:spPr bwMode="auto">
          <a:xfrm>
            <a:off x="6161318" y="3101443"/>
            <a:ext cx="960882" cy="1414341"/>
          </a:xfrm>
          <a:prstGeom prst="chord">
            <a:avLst>
              <a:gd name="adj1" fmla="val 16773492"/>
              <a:gd name="adj2" fmla="val 4799785"/>
            </a:avLst>
          </a:prstGeom>
          <a:solidFill>
            <a:srgbClr val="99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6553200" y="3124200"/>
            <a:ext cx="228600" cy="1371600"/>
          </a:xfrm>
          <a:prstGeom prst="rect">
            <a:avLst/>
          </a:prstGeom>
          <a:solidFill>
            <a:srgbClr val="99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48" name="Isosceles Triangle 47"/>
          <p:cNvSpPr/>
          <p:nvPr/>
        </p:nvSpPr>
        <p:spPr bwMode="auto">
          <a:xfrm flipV="1">
            <a:off x="4456814" y="5029200"/>
            <a:ext cx="871728" cy="228600"/>
          </a:xfrm>
          <a:prstGeom prst="triangle">
            <a:avLst>
              <a:gd name="adj" fmla="val 100000"/>
            </a:avLst>
          </a:prstGeom>
          <a:solidFill>
            <a:srgbClr val="9933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49" name="Isosceles Triangle 48"/>
          <p:cNvSpPr/>
          <p:nvPr/>
        </p:nvSpPr>
        <p:spPr bwMode="auto">
          <a:xfrm flipH="1" flipV="1">
            <a:off x="5334000" y="5029200"/>
            <a:ext cx="868684" cy="228600"/>
          </a:xfrm>
          <a:prstGeom prst="triangle">
            <a:avLst>
              <a:gd name="adj" fmla="val 100000"/>
            </a:avLst>
          </a:prstGeom>
          <a:solidFill>
            <a:srgbClr val="9933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graphicFrame>
        <p:nvGraphicFramePr>
          <p:cNvPr id="29700" name="Object 4"/>
          <p:cNvGraphicFramePr>
            <a:graphicFrameLocks noChangeAspect="1"/>
          </p:cNvGraphicFramePr>
          <p:nvPr/>
        </p:nvGraphicFramePr>
        <p:xfrm>
          <a:off x="5105400" y="1905000"/>
          <a:ext cx="449262" cy="533400"/>
        </p:xfrm>
        <a:graphic>
          <a:graphicData uri="http://schemas.openxmlformats.org/presentationml/2006/ole">
            <p:oleObj spid="_x0000_s29700" name="Equation" r:id="rId6" imgW="203040" imgH="241200" progId="Equation.DSMT4">
              <p:embed/>
            </p:oleObj>
          </a:graphicData>
        </a:graphic>
      </p:graphicFrame>
      <p:graphicFrame>
        <p:nvGraphicFramePr>
          <p:cNvPr id="29701" name="Object 5"/>
          <p:cNvGraphicFramePr>
            <a:graphicFrameLocks noChangeAspect="1"/>
          </p:cNvGraphicFramePr>
          <p:nvPr/>
        </p:nvGraphicFramePr>
        <p:xfrm>
          <a:off x="7162800" y="3276600"/>
          <a:ext cx="457200" cy="542925"/>
        </p:xfrm>
        <a:graphic>
          <a:graphicData uri="http://schemas.openxmlformats.org/presentationml/2006/ole">
            <p:oleObj spid="_x0000_s29701" name="Equation" r:id="rId7" imgW="203040" imgH="241200" progId="Equation.DSMT4">
              <p:embed/>
            </p:oleObj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Arial Black"/>
        <a:ea typeface=""/>
        <a:cs typeface=""/>
      </a:majorFont>
      <a:minorFont>
        <a:latin typeface="Arial Blac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Profile</Template>
  <TotalTime>3393</TotalTime>
  <Words>306</Words>
  <Application>Microsoft Office PowerPoint</Application>
  <PresentationFormat>On-screen Show (4:3)</PresentationFormat>
  <Paragraphs>103</Paragraphs>
  <Slides>22</Slides>
  <Notes>18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Profile</vt:lpstr>
      <vt:lpstr>Equation</vt:lpstr>
      <vt:lpstr>MathType 6.0 Equation</vt:lpstr>
      <vt:lpstr>Transverse Loading </vt:lpstr>
      <vt:lpstr>Shear Stress Error</vt:lpstr>
      <vt:lpstr>Error in Circular Beams</vt:lpstr>
      <vt:lpstr>Beam Loading</vt:lpstr>
      <vt:lpstr>Shear Stress in  Thin Walled Sections</vt:lpstr>
      <vt:lpstr>Equilibrium of SubSections of the Beam are Considered</vt:lpstr>
      <vt:lpstr>Equilibrium in Flange</vt:lpstr>
      <vt:lpstr>Equilibrium in Web</vt:lpstr>
      <vt:lpstr>Shear Stress Result</vt:lpstr>
      <vt:lpstr>Example</vt:lpstr>
      <vt:lpstr>Shear Stress Distribution</vt:lpstr>
      <vt:lpstr>Shear Stress Distributions</vt:lpstr>
      <vt:lpstr>Example</vt:lpstr>
      <vt:lpstr>Cross-Sectional Geometry</vt:lpstr>
      <vt:lpstr>Distribution in Top Section</vt:lpstr>
      <vt:lpstr>Distribution in Side Sections</vt:lpstr>
      <vt:lpstr>Shear Flow</vt:lpstr>
      <vt:lpstr>Shear Stress</vt:lpstr>
      <vt:lpstr>Built Up Beams</vt:lpstr>
      <vt:lpstr>Load at Intersection</vt:lpstr>
      <vt:lpstr>Different Configurations</vt:lpstr>
      <vt:lpstr>Example</vt:lpstr>
    </vt:vector>
  </TitlesOfParts>
  <Company>Union College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MER035 Lecture 1</dc:title>
  <dc:subject>Course Intro</dc:subject>
  <dc:creator>RBB</dc:creator>
  <cp:lastModifiedBy>Jill</cp:lastModifiedBy>
  <cp:revision>123</cp:revision>
  <dcterms:created xsi:type="dcterms:W3CDTF">2000-05-18T05:09:09Z</dcterms:created>
  <dcterms:modified xsi:type="dcterms:W3CDTF">2011-05-09T01:55:47Z</dcterms:modified>
</cp:coreProperties>
</file>